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9" r:id="rId1"/>
  </p:sldMasterIdLst>
  <p:sldIdLst>
    <p:sldId id="256" r:id="rId2"/>
    <p:sldId id="264" r:id="rId3"/>
    <p:sldId id="265" r:id="rId4"/>
    <p:sldId id="272" r:id="rId5"/>
    <p:sldId id="266" r:id="rId6"/>
    <p:sldId id="267" r:id="rId7"/>
    <p:sldId id="268" r:id="rId8"/>
    <p:sldId id="275" r:id="rId9"/>
    <p:sldId id="273" r:id="rId10"/>
    <p:sldId id="276" r:id="rId11"/>
    <p:sldId id="262" r:id="rId12"/>
    <p:sldId id="27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17" autoAdjust="0"/>
    <p:restoredTop sz="94660"/>
  </p:normalViewPr>
  <p:slideViewPr>
    <p:cSldViewPr>
      <p:cViewPr>
        <p:scale>
          <a:sx n="75" d="100"/>
          <a:sy n="75" d="100"/>
        </p:scale>
        <p:origin x="-72"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C06386-6845-44F2-8209-E12BCF258F88}" type="datetimeFigureOut">
              <a:rPr lang="en-US" smtClean="0"/>
              <a:pPr/>
              <a:t>1/11/2015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C06386-6845-44F2-8209-E12BCF258F88}" type="datetimeFigureOut">
              <a:rPr lang="en-US" smtClean="0"/>
              <a:pPr/>
              <a:t>1/11/2015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C06386-6845-44F2-8209-E12BCF258F88}" type="datetimeFigureOut">
              <a:rPr lang="en-US" smtClean="0"/>
              <a:pPr/>
              <a:t>1/11/2015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C06386-6845-44F2-8209-E12BCF258F88}" type="datetimeFigureOut">
              <a:rPr lang="en-US" smtClean="0"/>
              <a:pPr/>
              <a:t>1/11/2015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C06386-6845-44F2-8209-E12BCF258F88}" type="datetimeFigureOut">
              <a:rPr lang="en-US" smtClean="0"/>
              <a:pPr/>
              <a:t>1/11/2015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C06386-6845-44F2-8209-E12BCF258F88}" type="datetimeFigureOut">
              <a:rPr lang="en-US" smtClean="0"/>
              <a:pPr/>
              <a:t>1/11/2015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C06386-6845-44F2-8209-E12BCF258F88}" type="datetimeFigureOut">
              <a:rPr lang="en-US" smtClean="0"/>
              <a:pPr/>
              <a:t>1/11/2015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84CE2C05-FA8C-4219-A7CB-0B94D078EB64}"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C06386-6845-44F2-8209-E12BCF258F88}" type="datetimeFigureOut">
              <a:rPr lang="en-US" smtClean="0"/>
              <a:pPr/>
              <a:t>1/11/2015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96C06386-6845-44F2-8209-E12BCF258F88}" type="datetimeFigureOut">
              <a:rPr lang="en-US" smtClean="0"/>
              <a:pPr/>
              <a:t>1/11/2015</a:t>
            </a:fld>
            <a:endParaRPr lang="en-IN"/>
          </a:p>
        </p:txBody>
      </p:sp>
      <p:sp>
        <p:nvSpPr>
          <p:cNvPr id="9" name="Slide Number Placeholder 8"/>
          <p:cNvSpPr>
            <a:spLocks noGrp="1"/>
          </p:cNvSpPr>
          <p:nvPr>
            <p:ph type="sldNum" sz="quarter" idx="11"/>
          </p:nvPr>
        </p:nvSpPr>
        <p:spPr/>
        <p:txBody>
          <a:bodyPr/>
          <a:lstStyle/>
          <a:p>
            <a:fld id="{84CE2C05-FA8C-4219-A7CB-0B94D078EB64}" type="slidenum">
              <a:rPr lang="en-IN" smtClean="0"/>
              <a:pPr/>
              <a:t>‹#›</a:t>
            </a:fld>
            <a:endParaRPr lang="en-IN"/>
          </a:p>
        </p:txBody>
      </p:sp>
      <p:sp>
        <p:nvSpPr>
          <p:cNvPr id="10" name="Footer Placeholder 9"/>
          <p:cNvSpPr>
            <a:spLocks noGrp="1"/>
          </p:cNvSpPr>
          <p:nvPr>
            <p:ph type="ftr" sz="quarter" idx="12"/>
          </p:nvPr>
        </p:nvSpPr>
        <p:spPr/>
        <p:txBody>
          <a:bodyPr/>
          <a:lstStyle/>
          <a:p>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84CE2C05-FA8C-4219-A7CB-0B94D078EB64}" type="slidenum">
              <a:rPr lang="en-IN" smtClean="0"/>
              <a:pPr/>
              <a:t>‹#›</a:t>
            </a:fld>
            <a:endParaRPr lang="en-IN"/>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IN"/>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96C06386-6845-44F2-8209-E12BCF258F88}" type="datetimeFigureOut">
              <a:rPr lang="en-US" smtClean="0"/>
              <a:pPr/>
              <a:t>1/11/2015</a:t>
            </a:fld>
            <a:endParaRPr lang="en-IN"/>
          </a:p>
        </p:txBody>
      </p:sp>
    </p:spTree>
  </p:cSld>
  <p:clrMap bg1="lt1" tx1="dk1" bg2="lt2" tx2="dk2" accent1="accent1" accent2="accent2" accent3="accent3" accent4="accent4" accent5="accent5" accent6="accent6" hlink="hlink" folHlink="folHlink"/>
  <p:sldLayoutIdLst>
    <p:sldLayoutId id="2147483910" r:id="rId1"/>
    <p:sldLayoutId id="2147483911" r:id="rId2"/>
    <p:sldLayoutId id="2147483912" r:id="rId3"/>
    <p:sldLayoutId id="2147483913" r:id="rId4"/>
    <p:sldLayoutId id="2147483914" r:id="rId5"/>
    <p:sldLayoutId id="2147483915" r:id="rId6"/>
    <p:sldLayoutId id="2147483916" r:id="rId7"/>
    <p:sldLayoutId id="2147483917" r:id="rId8"/>
    <p:sldLayoutId id="2147483918" r:id="rId9"/>
    <p:sldLayoutId id="2147483919" r:id="rId10"/>
    <p:sldLayoutId id="2147483920"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http://www.rxlist.com/novoseven-drug.ht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5720" y="1428736"/>
            <a:ext cx="7772400" cy="1470025"/>
          </a:xfrm>
        </p:spPr>
        <p:txBody>
          <a:bodyPr/>
          <a:lstStyle/>
          <a:p>
            <a:pPr algn="ctr"/>
            <a:r>
              <a:rPr lang="en-IN" dirty="0" smtClean="0">
                <a:solidFill>
                  <a:schemeClr val="tx1"/>
                </a:solidFill>
                <a:latin typeface="Times New Roman" pitchFamily="18" charset="0"/>
                <a:cs typeface="Times New Roman" pitchFamily="18" charset="0"/>
              </a:rPr>
              <a:t>Coagulation factor </a:t>
            </a:r>
            <a:r>
              <a:rPr lang="en-IN" dirty="0" err="1" smtClean="0">
                <a:solidFill>
                  <a:schemeClr val="tx1"/>
                </a:solidFill>
                <a:latin typeface="Times New Roman" pitchFamily="18" charset="0"/>
                <a:cs typeface="Times New Roman" pitchFamily="18" charset="0"/>
              </a:rPr>
              <a:t>VIIa</a:t>
            </a:r>
            <a:r>
              <a:rPr lang="en-IN" dirty="0" smtClean="0">
                <a:solidFill>
                  <a:schemeClr val="tx1"/>
                </a:solidFill>
                <a:latin typeface="Times New Roman" pitchFamily="18" charset="0"/>
                <a:cs typeface="Times New Roman" pitchFamily="18" charset="0"/>
              </a:rPr>
              <a:t> </a:t>
            </a:r>
            <a:endParaRPr lang="en-IN" b="1" dirty="0">
              <a:solidFill>
                <a:schemeClr val="tx1"/>
              </a:solidFill>
              <a:latin typeface="Times New Roman" pitchFamily="18" charset="0"/>
              <a:cs typeface="Times New Roman" pitchFamily="18" charset="0"/>
            </a:endParaRPr>
          </a:p>
        </p:txBody>
      </p:sp>
      <p:sp>
        <p:nvSpPr>
          <p:cNvPr id="3" name="Subtitle 2"/>
          <p:cNvSpPr>
            <a:spLocks noGrp="1"/>
          </p:cNvSpPr>
          <p:nvPr>
            <p:ph type="subTitle" idx="1"/>
          </p:nvPr>
        </p:nvSpPr>
        <p:spPr>
          <a:xfrm>
            <a:off x="571472" y="3357562"/>
            <a:ext cx="7004224" cy="3024336"/>
          </a:xfrm>
        </p:spPr>
        <p:txBody>
          <a:bodyPr>
            <a:normAutofit/>
          </a:bodyPr>
          <a:lstStyle/>
          <a:p>
            <a:pPr algn="l"/>
            <a:r>
              <a:rPr lang="en-US" dirty="0" err="1" smtClean="0">
                <a:solidFill>
                  <a:schemeClr val="tx1"/>
                </a:solidFill>
                <a:latin typeface="Times New Roman" pitchFamily="18" charset="0"/>
                <a:cs typeface="Times New Roman" pitchFamily="18" charset="0"/>
              </a:rPr>
              <a:t>Drugbank</a:t>
            </a:r>
            <a:r>
              <a:rPr lang="en-US" dirty="0" smtClean="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ID : </a:t>
            </a:r>
            <a:r>
              <a:rPr lang="en-IN" dirty="0" smtClean="0">
                <a:solidFill>
                  <a:schemeClr val="tx1"/>
                </a:solidFill>
                <a:latin typeface="Times New Roman" pitchFamily="18" charset="0"/>
                <a:cs typeface="Times New Roman" pitchFamily="18" charset="0"/>
              </a:rPr>
              <a:t>DB00036 </a:t>
            </a:r>
            <a:endParaRPr lang="en-IN" dirty="0" smtClean="0">
              <a:solidFill>
                <a:schemeClr val="tx1"/>
              </a:solidFill>
              <a:latin typeface="Times New Roman" pitchFamily="18" charset="0"/>
              <a:cs typeface="Times New Roman" pitchFamily="18" charset="0"/>
            </a:endParaRPr>
          </a:p>
          <a:p>
            <a:r>
              <a:rPr lang="en-US" dirty="0">
                <a:solidFill>
                  <a:schemeClr val="tx1"/>
                </a:solidFill>
                <a:latin typeface="Times New Roman" pitchFamily="18" charset="0"/>
                <a:cs typeface="Times New Roman" pitchFamily="18" charset="0"/>
              </a:rPr>
              <a:t> </a:t>
            </a:r>
            <a:r>
              <a:rPr lang="en-US" dirty="0" smtClean="0">
                <a:solidFill>
                  <a:schemeClr val="tx1"/>
                </a:solidFill>
                <a:latin typeface="Times New Roman" pitchFamily="18" charset="0"/>
                <a:cs typeface="Times New Roman" pitchFamily="18" charset="0"/>
              </a:rPr>
              <a:t>Protein Chemical formula : </a:t>
            </a:r>
            <a:r>
              <a:rPr lang="en-US" dirty="0" smtClean="0">
                <a:solidFill>
                  <a:schemeClr val="tx1"/>
                </a:solidFill>
              </a:rPr>
              <a:t>C</a:t>
            </a:r>
            <a:r>
              <a:rPr lang="en-US" baseline="-25000" dirty="0" smtClean="0">
                <a:solidFill>
                  <a:schemeClr val="tx1"/>
                </a:solidFill>
              </a:rPr>
              <a:t>1972</a:t>
            </a:r>
            <a:r>
              <a:rPr lang="en-US" dirty="0" smtClean="0">
                <a:solidFill>
                  <a:schemeClr val="tx1"/>
                </a:solidFill>
              </a:rPr>
              <a:t>H</a:t>
            </a:r>
            <a:r>
              <a:rPr lang="en-US" baseline="-25000" dirty="0" smtClean="0">
                <a:solidFill>
                  <a:schemeClr val="tx1"/>
                </a:solidFill>
              </a:rPr>
              <a:t>3076</a:t>
            </a:r>
            <a:r>
              <a:rPr lang="en-US" dirty="0" smtClean="0">
                <a:solidFill>
                  <a:schemeClr val="tx1"/>
                </a:solidFill>
              </a:rPr>
              <a:t>N</a:t>
            </a:r>
            <a:r>
              <a:rPr lang="en-US" baseline="-25000" dirty="0" smtClean="0">
                <a:solidFill>
                  <a:schemeClr val="tx1"/>
                </a:solidFill>
              </a:rPr>
              <a:t>560</a:t>
            </a:r>
            <a:r>
              <a:rPr lang="en-US" dirty="0" smtClean="0">
                <a:solidFill>
                  <a:schemeClr val="tx1"/>
                </a:solidFill>
              </a:rPr>
              <a:t>O</a:t>
            </a:r>
            <a:r>
              <a:rPr lang="en-US" baseline="-25000" dirty="0" smtClean="0">
                <a:solidFill>
                  <a:schemeClr val="tx1"/>
                </a:solidFill>
              </a:rPr>
              <a:t>597</a:t>
            </a:r>
            <a:r>
              <a:rPr lang="en-US" dirty="0" smtClean="0">
                <a:solidFill>
                  <a:schemeClr val="tx1"/>
                </a:solidFill>
              </a:rPr>
              <a:t>S</a:t>
            </a:r>
            <a:r>
              <a:rPr lang="en-US" baseline="-25000" dirty="0" smtClean="0">
                <a:solidFill>
                  <a:schemeClr val="tx1"/>
                </a:solidFill>
              </a:rPr>
              <a:t>28</a:t>
            </a:r>
          </a:p>
          <a:p>
            <a:r>
              <a:rPr lang="en-IN" dirty="0" smtClean="0">
                <a:solidFill>
                  <a:schemeClr val="tx1"/>
                </a:solidFill>
                <a:latin typeface="Times New Roman" pitchFamily="18" charset="0"/>
                <a:cs typeface="Times New Roman" pitchFamily="18" charset="0"/>
              </a:rPr>
              <a:t>Protein average weight : </a:t>
            </a:r>
            <a:r>
              <a:rPr lang="en-US" dirty="0">
                <a:solidFill>
                  <a:schemeClr val="tx1"/>
                </a:solidFill>
              </a:rPr>
              <a:t>45079.1000</a:t>
            </a:r>
            <a:endParaRPr lang="en-IN" dirty="0" smtClean="0">
              <a:solidFill>
                <a:schemeClr val="tx1"/>
              </a:solidFill>
              <a:latin typeface="Times New Roman" pitchFamily="18" charset="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4214818"/>
            <a:ext cx="7620000" cy="1143000"/>
          </a:xfrm>
        </p:spPr>
        <p:txBody>
          <a:bodyPr/>
          <a:lstStyle/>
          <a:p>
            <a:r>
              <a:rPr lang="en-US" sz="2400" b="1" dirty="0" smtClean="0">
                <a:solidFill>
                  <a:schemeClr val="tx1"/>
                </a:solidFill>
                <a:latin typeface="Times New Roman" pitchFamily="18" charset="0"/>
                <a:cs typeface="Times New Roman" pitchFamily="18" charset="0"/>
              </a:rPr>
              <a:t>Side effects :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IN" sz="1800" b="1"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Severe allergic reactions (rash; hives; itching; difficulty breathing; tightness in the chest; swelling of the mouth, face, lips, or tongue); bleeding at the injection site; bloody stools; calf or stomach pain, tenderness, or swelling; chest pain; confusion; dizziness; fainting; numbness of an arm or leg; one-sided weakness; shortness of breath; sudden severe headache or vomiting; swelling; uncontrolled bleeding; vision or speech changes; vomiting blood or material that looks like coffee grounds; wheezing. </a:t>
            </a:r>
            <a:br>
              <a:rPr lang="en-IN"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Drug interaction </a:t>
            </a:r>
            <a:r>
              <a:rPr lang="en-US" sz="2400" dirty="0" smtClean="0">
                <a:solidFill>
                  <a:schemeClr val="tx1"/>
                </a:solidFill>
                <a:latin typeface="Times New Roman" pitchFamily="18" charset="0"/>
                <a:cs typeface="Times New Roman" pitchFamily="18" charset="0"/>
              </a:rPr>
              <a:t>:</a:t>
            </a:r>
            <a:r>
              <a:rPr lang="en-US" sz="1800" dirty="0" smtClean="0">
                <a:solidFill>
                  <a:schemeClr val="tx1"/>
                </a:solidFill>
                <a:latin typeface="Times New Roman" pitchFamily="18" charset="0"/>
                <a:cs typeface="Times New Roman" pitchFamily="18" charset="0"/>
              </a:rPr>
              <a:t/>
            </a:r>
            <a:br>
              <a:rPr lang="en-US" sz="1800" dirty="0" smtClean="0">
                <a:solidFill>
                  <a:schemeClr val="tx1"/>
                </a:solidFill>
                <a:latin typeface="Times New Roman" pitchFamily="18" charset="0"/>
                <a:cs typeface="Times New Roman" pitchFamily="18" charset="0"/>
              </a:rPr>
            </a:br>
            <a:r>
              <a:rPr lang="en-US"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A total of 3 drugs (11 brand and generic names) are known to interact with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among which 2 drug (9 brand and generic names) shows moderate interaction and 1 (2 brand and generic names) shows minor </a:t>
            </a:r>
            <a:r>
              <a:rPr lang="en-IN" sz="1800" dirty="0" err="1" smtClean="0">
                <a:solidFill>
                  <a:schemeClr val="tx1"/>
                </a:solidFill>
                <a:latin typeface="Times New Roman" pitchFamily="18" charset="0"/>
                <a:cs typeface="Times New Roman" pitchFamily="18" charset="0"/>
              </a:rPr>
              <a:t>interactiion</a:t>
            </a:r>
            <a:r>
              <a:rPr lang="en-IN" sz="1800" dirty="0" smtClean="0">
                <a:solidFill>
                  <a:schemeClr val="tx1"/>
                </a:solidFill>
                <a:latin typeface="Times New Roman" pitchFamily="18" charset="0"/>
                <a:cs typeface="Times New Roman" pitchFamily="18" charset="0"/>
              </a:rPr>
              <a:t>  . </a:t>
            </a:r>
            <a:r>
              <a:rPr lang="en-US" sz="4800" b="1" dirty="0" smtClean="0">
                <a:solidFill>
                  <a:schemeClr val="tx1"/>
                </a:solidFill>
                <a:latin typeface="Times New Roman" pitchFamily="18" charset="0"/>
                <a:cs typeface="Times New Roman" pitchFamily="18" charset="0"/>
              </a:rPr>
              <a:t/>
            </a:r>
            <a:br>
              <a:rPr lang="en-US" sz="4800" b="1" dirty="0" smtClean="0">
                <a:solidFill>
                  <a:schemeClr val="tx1"/>
                </a:solidFill>
                <a:latin typeface="Times New Roman" pitchFamily="18" charset="0"/>
                <a:cs typeface="Times New Roman" pitchFamily="18" charset="0"/>
              </a:rPr>
            </a:br>
            <a:r>
              <a:rPr lang="en-US" sz="4800" b="1" dirty="0" smtClean="0">
                <a:solidFill>
                  <a:schemeClr val="tx1"/>
                </a:solidFill>
                <a:latin typeface="Times New Roman" pitchFamily="18" charset="0"/>
                <a:cs typeface="Times New Roman" pitchFamily="18" charset="0"/>
              </a:rPr>
              <a:t/>
            </a:r>
            <a:br>
              <a:rPr lang="en-US" sz="4800" b="1" dirty="0" smtClean="0">
                <a:solidFill>
                  <a:schemeClr val="tx1"/>
                </a:solidFill>
                <a:latin typeface="Times New Roman" pitchFamily="18" charset="0"/>
                <a:cs typeface="Times New Roman" pitchFamily="18" charset="0"/>
              </a:rPr>
            </a:br>
            <a:r>
              <a:rPr lang="en-IN" sz="9600" dirty="0" smtClean="0">
                <a:solidFill>
                  <a:schemeClr val="tx1"/>
                </a:solidFill>
                <a:latin typeface="Times New Roman" pitchFamily="18" charset="0"/>
                <a:cs typeface="Times New Roman" pitchFamily="18" charset="0"/>
              </a:rPr>
              <a:t/>
            </a:r>
            <a:br>
              <a:rPr lang="en-IN" sz="9600"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214422"/>
            <a:ext cx="7772400" cy="4857784"/>
          </a:xfrm>
        </p:spPr>
        <p:txBody>
          <a:bodyPr>
            <a:noAutofit/>
          </a:bodyPr>
          <a:lstStyle/>
          <a:p>
            <a:r>
              <a:rPr lang="en-US" sz="2400" b="1" dirty="0" smtClean="0">
                <a:solidFill>
                  <a:schemeClr val="tx1"/>
                </a:solidFill>
                <a:latin typeface="Times New Roman" pitchFamily="18" charset="0"/>
                <a:cs typeface="Times New Roman" pitchFamily="18" charset="0"/>
              </a:rPr>
              <a:t>General references </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 Blackshear PJ, Holloway PA, </a:t>
            </a:r>
            <a:r>
              <a:rPr lang="en-IN" sz="1800" dirty="0" err="1" smtClean="0">
                <a:solidFill>
                  <a:schemeClr val="tx1"/>
                </a:solidFill>
                <a:latin typeface="Times New Roman" pitchFamily="18" charset="0"/>
                <a:cs typeface="Times New Roman" pitchFamily="18" charset="0"/>
              </a:rPr>
              <a:t>Alberti</a:t>
            </a:r>
            <a:r>
              <a:rPr lang="en-IN" sz="1800" dirty="0" smtClean="0">
                <a:solidFill>
                  <a:schemeClr val="tx1"/>
                </a:solidFill>
                <a:latin typeface="Times New Roman" pitchFamily="18" charset="0"/>
                <a:cs typeface="Times New Roman" pitchFamily="18" charset="0"/>
              </a:rPr>
              <a:t> KG: Factors regulating amino acid release from </a:t>
            </a:r>
            <a:r>
              <a:rPr lang="en-IN" sz="1800" dirty="0" err="1" smtClean="0">
                <a:solidFill>
                  <a:schemeClr val="tx1"/>
                </a:solidFill>
                <a:latin typeface="Times New Roman" pitchFamily="18" charset="0"/>
                <a:cs typeface="Times New Roman" pitchFamily="18" charset="0"/>
              </a:rPr>
              <a:t>extrasplanchnic</a:t>
            </a:r>
            <a:r>
              <a:rPr lang="en-IN" sz="1800" dirty="0" smtClean="0">
                <a:solidFill>
                  <a:schemeClr val="tx1"/>
                </a:solidFill>
                <a:latin typeface="Times New Roman" pitchFamily="18" charset="0"/>
                <a:cs typeface="Times New Roman" pitchFamily="18" charset="0"/>
              </a:rPr>
              <a:t> tissues in the rat. Interactions of </a:t>
            </a:r>
            <a:r>
              <a:rPr lang="en-IN" sz="1800" dirty="0" err="1" smtClean="0">
                <a:solidFill>
                  <a:schemeClr val="tx1"/>
                </a:solidFill>
                <a:latin typeface="Times New Roman" pitchFamily="18" charset="0"/>
                <a:cs typeface="Times New Roman" pitchFamily="18" charset="0"/>
              </a:rPr>
              <a:t>alanine</a:t>
            </a:r>
            <a:r>
              <a:rPr lang="en-IN" sz="1800" dirty="0" smtClean="0">
                <a:solidFill>
                  <a:schemeClr val="tx1"/>
                </a:solidFill>
                <a:latin typeface="Times New Roman" pitchFamily="18" charset="0"/>
                <a:cs typeface="Times New Roman" pitchFamily="18" charset="0"/>
              </a:rPr>
              <a:t> and glutamine. </a:t>
            </a:r>
            <a:r>
              <a:rPr lang="en-IN" sz="1800" dirty="0" err="1" smtClean="0">
                <a:solidFill>
                  <a:schemeClr val="tx1"/>
                </a:solidFill>
                <a:latin typeface="Times New Roman" pitchFamily="18" charset="0"/>
                <a:cs typeface="Times New Roman" pitchFamily="18" charset="0"/>
              </a:rPr>
              <a:t>Biochem</a:t>
            </a:r>
            <a:r>
              <a:rPr lang="en-IN" sz="1800" dirty="0" smtClean="0">
                <a:solidFill>
                  <a:schemeClr val="tx1"/>
                </a:solidFill>
                <a:latin typeface="Times New Roman" pitchFamily="18" charset="0"/>
                <a:cs typeface="Times New Roman" pitchFamily="18" charset="0"/>
              </a:rPr>
              <a:t> J. 1975 Sep;150(3):379-87</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www.ncbi.nlm.nih.gov/pubmed/2155</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Roberts HR, Monroe DM, White GC: The use of recombinant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in the treatment of bleeding disorders. Blood. 2004 Dec 15;104(13):3858-64. </a:t>
            </a:r>
            <a:r>
              <a:rPr lang="en-IN" sz="1800" dirty="0" err="1" smtClean="0">
                <a:solidFill>
                  <a:schemeClr val="tx1"/>
                </a:solidFill>
                <a:latin typeface="Times New Roman" pitchFamily="18" charset="0"/>
                <a:cs typeface="Times New Roman" pitchFamily="18" charset="0"/>
              </a:rPr>
              <a:t>Epub</a:t>
            </a:r>
            <a:r>
              <a:rPr lang="en-IN" sz="1800" dirty="0" smtClean="0">
                <a:solidFill>
                  <a:schemeClr val="tx1"/>
                </a:solidFill>
                <a:latin typeface="Times New Roman" pitchFamily="18" charset="0"/>
                <a:cs typeface="Times New Roman" pitchFamily="18" charset="0"/>
              </a:rPr>
              <a:t> 2004 Aug 24.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www.ncbi.nlm.nih.gov/pubmed/15328151</a:t>
            </a:r>
          </a:p>
          <a:p>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Kenet</a:t>
            </a:r>
            <a:r>
              <a:rPr lang="en-IN" sz="1800" dirty="0" smtClean="0">
                <a:solidFill>
                  <a:schemeClr val="tx1"/>
                </a:solidFill>
                <a:latin typeface="Times New Roman" pitchFamily="18" charset="0"/>
                <a:cs typeface="Times New Roman" pitchFamily="18" charset="0"/>
              </a:rPr>
              <a:t> G, Walden R, </a:t>
            </a:r>
            <a:r>
              <a:rPr lang="en-IN" sz="1800" dirty="0" err="1" smtClean="0">
                <a:solidFill>
                  <a:schemeClr val="tx1"/>
                </a:solidFill>
                <a:latin typeface="Times New Roman" pitchFamily="18" charset="0"/>
                <a:cs typeface="Times New Roman" pitchFamily="18" charset="0"/>
              </a:rPr>
              <a:t>Eldad</a:t>
            </a:r>
            <a:r>
              <a:rPr lang="en-IN" sz="1800" dirty="0" smtClean="0">
                <a:solidFill>
                  <a:schemeClr val="tx1"/>
                </a:solidFill>
                <a:latin typeface="Times New Roman" pitchFamily="18" charset="0"/>
                <a:cs typeface="Times New Roman" pitchFamily="18" charset="0"/>
              </a:rPr>
              <a:t> A, </a:t>
            </a:r>
            <a:r>
              <a:rPr lang="en-IN" sz="1800" dirty="0" err="1" smtClean="0">
                <a:solidFill>
                  <a:schemeClr val="tx1"/>
                </a:solidFill>
                <a:latin typeface="Times New Roman" pitchFamily="18" charset="0"/>
                <a:cs typeface="Times New Roman" pitchFamily="18" charset="0"/>
              </a:rPr>
              <a:t>Martinowitz</a:t>
            </a:r>
            <a:r>
              <a:rPr lang="en-IN" sz="1800" dirty="0" smtClean="0">
                <a:solidFill>
                  <a:schemeClr val="tx1"/>
                </a:solidFill>
                <a:latin typeface="Times New Roman" pitchFamily="18" charset="0"/>
                <a:cs typeface="Times New Roman" pitchFamily="18" charset="0"/>
              </a:rPr>
              <a:t> U: Treatment of traumatic bleeding with recombinant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Lancet. 1999 Nov 27;354(9193):1879.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www.ncbi.nlm.nih.gov/pubmed/10584732</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O'Connell KA, Wood JJ, Wise RP, Lozier JN, Braun MM: Thromboembolic adverse events after use of recombinant human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JAMA. 2006 Jan 18;295(3):293-8.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a:t>
            </a:r>
            <a:r>
              <a:rPr lang="en-IN" sz="1800" dirty="0" smtClean="0">
                <a:solidFill>
                  <a:schemeClr val="tx1"/>
                </a:solidFill>
                <a:latin typeface="Times New Roman" pitchFamily="18" charset="0"/>
                <a:cs typeface="Times New Roman" pitchFamily="18" charset="0"/>
              </a:rPr>
              <a:t>www.ncbi.nlm.nih.gov/pubmed/16418464</a:t>
            </a:r>
          </a:p>
          <a:p>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Mayer SA, </a:t>
            </a:r>
            <a:r>
              <a:rPr lang="en-IN" sz="1800" dirty="0" err="1" smtClean="0">
                <a:solidFill>
                  <a:schemeClr val="tx1"/>
                </a:solidFill>
                <a:latin typeface="Times New Roman" pitchFamily="18" charset="0"/>
                <a:cs typeface="Times New Roman" pitchFamily="18" charset="0"/>
              </a:rPr>
              <a:t>Brun</a:t>
            </a:r>
            <a:r>
              <a:rPr lang="en-IN" sz="1800" dirty="0" smtClean="0">
                <a:solidFill>
                  <a:schemeClr val="tx1"/>
                </a:solidFill>
                <a:latin typeface="Times New Roman" pitchFamily="18" charset="0"/>
                <a:cs typeface="Times New Roman" pitchFamily="18" charset="0"/>
              </a:rPr>
              <a:t> NC, </a:t>
            </a:r>
            <a:r>
              <a:rPr lang="en-IN" sz="1800" dirty="0" err="1" smtClean="0">
                <a:solidFill>
                  <a:schemeClr val="tx1"/>
                </a:solidFill>
                <a:latin typeface="Times New Roman" pitchFamily="18" charset="0"/>
                <a:cs typeface="Times New Roman" pitchFamily="18" charset="0"/>
              </a:rPr>
              <a:t>Begtrup</a:t>
            </a:r>
            <a:r>
              <a:rPr lang="en-IN" sz="1800" dirty="0" smtClean="0">
                <a:solidFill>
                  <a:schemeClr val="tx1"/>
                </a:solidFill>
                <a:latin typeface="Times New Roman" pitchFamily="18" charset="0"/>
                <a:cs typeface="Times New Roman" pitchFamily="18" charset="0"/>
              </a:rPr>
              <a:t> K, Broderick J, Davis S, </a:t>
            </a:r>
            <a:r>
              <a:rPr lang="en-IN" sz="1800" dirty="0" err="1" smtClean="0">
                <a:solidFill>
                  <a:schemeClr val="tx1"/>
                </a:solidFill>
                <a:latin typeface="Times New Roman" pitchFamily="18" charset="0"/>
                <a:cs typeface="Times New Roman" pitchFamily="18" charset="0"/>
              </a:rPr>
              <a:t>Diringer</a:t>
            </a:r>
            <a:r>
              <a:rPr lang="en-IN" sz="1800" dirty="0" smtClean="0">
                <a:solidFill>
                  <a:schemeClr val="tx1"/>
                </a:solidFill>
                <a:latin typeface="Times New Roman" pitchFamily="18" charset="0"/>
                <a:cs typeface="Times New Roman" pitchFamily="18" charset="0"/>
              </a:rPr>
              <a:t> MN, Skolnick BE, Steiner T: Recombinant activated factor VII for acute </a:t>
            </a:r>
            <a:r>
              <a:rPr lang="en-IN" sz="1800" dirty="0" err="1" smtClean="0">
                <a:solidFill>
                  <a:schemeClr val="tx1"/>
                </a:solidFill>
                <a:latin typeface="Times New Roman" pitchFamily="18" charset="0"/>
                <a:cs typeface="Times New Roman" pitchFamily="18" charset="0"/>
              </a:rPr>
              <a:t>intracerebral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hemorrhage</a:t>
            </a:r>
            <a:r>
              <a:rPr lang="en-IN" sz="1800" dirty="0" smtClean="0">
                <a:solidFill>
                  <a:schemeClr val="tx1"/>
                </a:solidFill>
                <a:latin typeface="Times New Roman" pitchFamily="18" charset="0"/>
                <a:cs typeface="Times New Roman" pitchFamily="18" charset="0"/>
              </a:rPr>
              <a:t>. N </a:t>
            </a:r>
            <a:r>
              <a:rPr lang="en-IN" sz="1800" dirty="0" err="1" smtClean="0">
                <a:solidFill>
                  <a:schemeClr val="tx1"/>
                </a:solidFill>
                <a:latin typeface="Times New Roman" pitchFamily="18" charset="0"/>
                <a:cs typeface="Times New Roman" pitchFamily="18" charset="0"/>
              </a:rPr>
              <a:t>Engl</a:t>
            </a:r>
            <a:r>
              <a:rPr lang="en-IN" sz="1800" dirty="0" smtClean="0">
                <a:solidFill>
                  <a:schemeClr val="tx1"/>
                </a:solidFill>
                <a:latin typeface="Times New Roman" pitchFamily="18" charset="0"/>
                <a:cs typeface="Times New Roman" pitchFamily="18" charset="0"/>
              </a:rPr>
              <a:t> J Med. 2005 Feb 24;352(8):777-85. "</a:t>
            </a:r>
            <a:r>
              <a:rPr lang="en-IN" sz="1800" dirty="0" err="1" smtClean="0">
                <a:solidFill>
                  <a:schemeClr val="tx1"/>
                </a:solidFill>
                <a:latin typeface="Times New Roman" pitchFamily="18" charset="0"/>
                <a:cs typeface="Times New Roman" pitchFamily="18" charset="0"/>
              </a:rPr>
              <a:t>Pubmed</a:t>
            </a:r>
            <a:r>
              <a:rPr lang="en-IN" sz="1800" dirty="0" smtClean="0">
                <a:solidFill>
                  <a:schemeClr val="tx1"/>
                </a:solidFill>
                <a:latin typeface="Times New Roman" pitchFamily="18" charset="0"/>
                <a:cs typeface="Times New Roman" pitchFamily="18" charset="0"/>
              </a:rPr>
              <a:t>":http://www.ncbi.nlm.nih.gov/pubmed/15728810 </a:t>
            </a:r>
            <a:endParaRPr lang="en-US" sz="1800" dirty="0" smtClean="0">
              <a:solidFill>
                <a:schemeClr val="tx1"/>
              </a:solidFill>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428868"/>
            <a:ext cx="7620000" cy="1143000"/>
          </a:xfrm>
        </p:spPr>
        <p:txBody>
          <a:bodyPr/>
          <a:lstStyle/>
          <a:p>
            <a:r>
              <a:rPr lang="en-US" sz="2400" b="1" dirty="0" smtClean="0">
                <a:solidFill>
                  <a:schemeClr val="tx1"/>
                </a:solidFill>
                <a:latin typeface="Times New Roman" pitchFamily="18" charset="0"/>
                <a:cs typeface="Times New Roman" pitchFamily="18" charset="0"/>
              </a:rPr>
              <a:t>References</a:t>
            </a:r>
            <a:r>
              <a:rPr lang="en-US" sz="2400" dirty="0" smtClean="0">
                <a:solidFill>
                  <a:schemeClr val="tx1"/>
                </a:solidFill>
                <a:latin typeface="Times New Roman" pitchFamily="18" charset="0"/>
                <a:cs typeface="Times New Roman" pitchFamily="18" charset="0"/>
              </a:rPr>
              <a:t> :</a:t>
            </a:r>
            <a:br>
              <a:rPr lang="en-US" sz="24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http://www.novosevenrt.com/ http://www.novonordisk.co.in/documents/article_page/document/Haemostasis_FAQ.asp </a:t>
            </a:r>
            <a:r>
              <a:rPr lang="en-IN" sz="1800" dirty="0" smtClean="0">
                <a:solidFill>
                  <a:schemeClr val="tx1"/>
                </a:solidFill>
                <a:latin typeface="Times New Roman" pitchFamily="18" charset="0"/>
                <a:cs typeface="Times New Roman" pitchFamily="18" charset="0"/>
                <a:hlinkClick r:id="rId2"/>
              </a:rPr>
              <a:t>http://</a:t>
            </a:r>
            <a:r>
              <a:rPr lang="en-IN" sz="1800" dirty="0" smtClean="0">
                <a:solidFill>
                  <a:schemeClr val="tx1"/>
                </a:solidFill>
                <a:latin typeface="Times New Roman" pitchFamily="18" charset="0"/>
                <a:cs typeface="Times New Roman" pitchFamily="18" charset="0"/>
                <a:hlinkClick r:id="rId2"/>
              </a:rPr>
              <a:t>www.rxlist.com/novoseven-drug.htm</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http://www.rxlist.com/novoseven-drug/indications-dosage.htm http://www.drugs.com/cdi/novoseven.html </a:t>
            </a:r>
            <a:endParaRPr lang="en-IN" sz="1800" dirty="0">
              <a:solidFill>
                <a:schemeClr val="tx1"/>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7158" y="836712"/>
            <a:ext cx="7893074" cy="5184576"/>
          </a:xfrm>
        </p:spPr>
        <p:txBody>
          <a:bodyPr>
            <a:normAutofit/>
          </a:bodyPr>
          <a:lstStyle/>
          <a:p>
            <a:pPr algn="l"/>
            <a:r>
              <a:rPr lang="en-US" sz="2400" b="1" dirty="0" smtClean="0">
                <a:solidFill>
                  <a:schemeClr val="tx1"/>
                </a:solidFill>
                <a:latin typeface="Times New Roman" pitchFamily="18" charset="0"/>
                <a:cs typeface="Times New Roman" pitchFamily="18" charset="0"/>
              </a:rPr>
              <a:t>Description</a:t>
            </a:r>
            <a:r>
              <a:rPr lang="en-US" sz="2400" dirty="0" smtClean="0">
                <a:solidFill>
                  <a:schemeClr val="tx1"/>
                </a:solidFill>
                <a:latin typeface="Times New Roman" pitchFamily="18" charset="0"/>
                <a:cs typeface="Times New Roman" pitchFamily="18" charset="0"/>
              </a:rPr>
              <a:t> </a:t>
            </a:r>
            <a:r>
              <a:rPr lang="en-US" sz="2800" dirty="0" smtClean="0">
                <a:solidFill>
                  <a:schemeClr val="tx1"/>
                </a:solidFill>
                <a:latin typeface="Times New Roman" pitchFamily="18" charset="0"/>
                <a:cs typeface="Times New Roman" pitchFamily="18" charset="0"/>
              </a:rPr>
              <a:t>:</a:t>
            </a:r>
          </a:p>
          <a:p>
            <a:r>
              <a:rPr lang="en-US"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Recombinant human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rFVIIa</a:t>
            </a:r>
            <a:r>
              <a:rPr lang="en-IN" sz="1800" dirty="0" smtClean="0">
                <a:solidFill>
                  <a:schemeClr val="tx1"/>
                </a:solidFill>
                <a:latin typeface="Times New Roman" pitchFamily="18" charset="0"/>
                <a:cs typeface="Times New Roman" pitchFamily="18" charset="0"/>
              </a:rPr>
              <a:t>), intended for promoting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by activating the extrinsic pathway of the coagulation cascade</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is a vitamin K-dependent glycoprotein consisting of 406 amino acid residues. Cloned and expressed in hamster kidney cells, the protein is catalytically active in a two-chain form. </a:t>
            </a:r>
            <a:endParaRPr lang="en-US" sz="1800" dirty="0" smtClean="0">
              <a:solidFill>
                <a:schemeClr val="tx1"/>
              </a:solidFill>
              <a:latin typeface="Times New Roman" pitchFamily="18" charset="0"/>
              <a:cs typeface="Times New Roman" pitchFamily="18" charset="0"/>
            </a:endParaRPr>
          </a:p>
          <a:p>
            <a:pPr algn="l"/>
            <a:r>
              <a:rPr lang="en-US" sz="2400" b="1" dirty="0" smtClean="0">
                <a:solidFill>
                  <a:schemeClr val="tx1"/>
                </a:solidFill>
                <a:latin typeface="Times New Roman" pitchFamily="18" charset="0"/>
                <a:cs typeface="Times New Roman" pitchFamily="18" charset="0"/>
              </a:rPr>
              <a:t>Indication</a:t>
            </a:r>
            <a:r>
              <a:rPr lang="en-US" sz="2400" dirty="0" smtClean="0">
                <a:solidFill>
                  <a:schemeClr val="tx1"/>
                </a:solidFill>
                <a:latin typeface="Times New Roman" pitchFamily="18" charset="0"/>
                <a:cs typeface="Times New Roman" pitchFamily="18" charset="0"/>
              </a:rPr>
              <a:t> :</a:t>
            </a:r>
          </a:p>
          <a:p>
            <a:r>
              <a:rPr lang="en-IN" sz="1800" dirty="0" smtClean="0">
                <a:solidFill>
                  <a:schemeClr val="tx1"/>
                </a:solidFill>
                <a:latin typeface="Times New Roman" pitchFamily="18" charset="0"/>
                <a:cs typeface="Times New Roman" pitchFamily="18" charset="0"/>
              </a:rPr>
              <a:t>For treatment of hemorrhagic complications in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and B </a:t>
            </a:r>
            <a:endParaRPr lang="en-US" sz="1800" dirty="0" smtClean="0">
              <a:solidFill>
                <a:schemeClr val="tx1"/>
              </a:solidFill>
              <a:latin typeface="Times New Roman" pitchFamily="18" charset="0"/>
              <a:cs typeface="Times New Roman" pitchFamily="18" charset="0"/>
            </a:endParaRPr>
          </a:p>
          <a:p>
            <a:pPr algn="l"/>
            <a:r>
              <a:rPr lang="en-US" sz="2400" b="1" dirty="0" err="1" smtClean="0">
                <a:solidFill>
                  <a:schemeClr val="tx1"/>
                </a:solidFill>
                <a:latin typeface="Times New Roman" pitchFamily="18" charset="0"/>
                <a:cs typeface="Times New Roman" pitchFamily="18" charset="0"/>
              </a:rPr>
              <a:t>Pharmacodynamics</a:t>
            </a:r>
            <a:r>
              <a:rPr lang="en-US" sz="2400" b="1" dirty="0" smtClean="0">
                <a:solidFill>
                  <a:schemeClr val="tx1"/>
                </a:solidFill>
                <a:latin typeface="Times New Roman" pitchFamily="18" charset="0"/>
                <a:cs typeface="Times New Roman" pitchFamily="18" charset="0"/>
              </a:rPr>
              <a:t> </a:t>
            </a:r>
            <a:r>
              <a:rPr lang="en-US" sz="2400" dirty="0" smtClean="0">
                <a:solidFill>
                  <a:schemeClr val="tx1"/>
                </a:solidFill>
                <a:latin typeface="Times New Roman" pitchFamily="18" charset="0"/>
                <a:cs typeface="Times New Roman" pitchFamily="18" charset="0"/>
              </a:rPr>
              <a:t>: </a:t>
            </a:r>
          </a:p>
          <a:p>
            <a:r>
              <a:rPr lang="en-IN" sz="1900" dirty="0" smtClean="0">
                <a:solidFill>
                  <a:schemeClr val="tx1"/>
                </a:solidFill>
                <a:latin typeface="Times New Roman" pitchFamily="18" charset="0"/>
                <a:cs typeface="Times New Roman" pitchFamily="18" charset="0"/>
              </a:rPr>
              <a:t>Used in the treatment of bleeding episodes in </a:t>
            </a:r>
            <a:r>
              <a:rPr lang="en-IN" sz="1900" dirty="0" err="1" smtClean="0">
                <a:solidFill>
                  <a:schemeClr val="tx1"/>
                </a:solidFill>
                <a:latin typeface="Times New Roman" pitchFamily="18" charset="0"/>
                <a:cs typeface="Times New Roman" pitchFamily="18" charset="0"/>
              </a:rPr>
              <a:t>hemophilia</a:t>
            </a:r>
            <a:r>
              <a:rPr lang="en-IN" sz="1900" dirty="0" smtClean="0">
                <a:solidFill>
                  <a:schemeClr val="tx1"/>
                </a:solidFill>
                <a:latin typeface="Times New Roman" pitchFamily="18" charset="0"/>
                <a:cs typeface="Times New Roman" pitchFamily="18" charset="0"/>
              </a:rPr>
              <a:t> A or B. </a:t>
            </a:r>
            <a:r>
              <a:rPr lang="en-IN" sz="1900" dirty="0" err="1" smtClean="0">
                <a:solidFill>
                  <a:schemeClr val="tx1"/>
                </a:solidFill>
                <a:latin typeface="Times New Roman" pitchFamily="18" charset="0"/>
                <a:cs typeface="Times New Roman" pitchFamily="18" charset="0"/>
              </a:rPr>
              <a:t>NovoSeven</a:t>
            </a:r>
            <a:r>
              <a:rPr lang="en-IN" sz="1900" dirty="0" smtClean="0">
                <a:solidFill>
                  <a:schemeClr val="tx1"/>
                </a:solidFill>
                <a:latin typeface="Times New Roman" pitchFamily="18" charset="0"/>
                <a:cs typeface="Times New Roman" pitchFamily="18" charset="0"/>
              </a:rPr>
              <a:t> is recombinant Factor </a:t>
            </a:r>
            <a:r>
              <a:rPr lang="en-IN" sz="1900" dirty="0" err="1" smtClean="0">
                <a:solidFill>
                  <a:schemeClr val="tx1"/>
                </a:solidFill>
                <a:latin typeface="Times New Roman" pitchFamily="18" charset="0"/>
                <a:cs typeface="Times New Roman" pitchFamily="18" charset="0"/>
              </a:rPr>
              <a:t>VIIa</a:t>
            </a:r>
            <a:r>
              <a:rPr lang="en-IN" sz="1900" dirty="0" smtClean="0">
                <a:solidFill>
                  <a:schemeClr val="tx1"/>
                </a:solidFill>
                <a:latin typeface="Times New Roman" pitchFamily="18" charset="0"/>
                <a:cs typeface="Times New Roman" pitchFamily="18" charset="0"/>
              </a:rPr>
              <a:t> and, when </a:t>
            </a:r>
            <a:r>
              <a:rPr lang="en-IN" sz="1900" dirty="0" err="1" smtClean="0">
                <a:solidFill>
                  <a:schemeClr val="tx1"/>
                </a:solidFill>
                <a:latin typeface="Times New Roman" pitchFamily="18" charset="0"/>
                <a:cs typeface="Times New Roman" pitchFamily="18" charset="0"/>
              </a:rPr>
              <a:t>complexed</a:t>
            </a:r>
            <a:r>
              <a:rPr lang="en-IN" sz="1900" dirty="0" smtClean="0">
                <a:solidFill>
                  <a:schemeClr val="tx1"/>
                </a:solidFill>
                <a:latin typeface="Times New Roman" pitchFamily="18" charset="0"/>
                <a:cs typeface="Times New Roman" pitchFamily="18" charset="0"/>
              </a:rPr>
              <a:t> with tissue factor can activate coagulation Factor X to Factor </a:t>
            </a:r>
            <a:r>
              <a:rPr lang="en-IN" sz="1900" dirty="0" err="1" smtClean="0">
                <a:solidFill>
                  <a:schemeClr val="tx1"/>
                </a:solidFill>
                <a:latin typeface="Times New Roman" pitchFamily="18" charset="0"/>
                <a:cs typeface="Times New Roman" pitchFamily="18" charset="0"/>
              </a:rPr>
              <a:t>Xa</a:t>
            </a:r>
            <a:r>
              <a:rPr lang="en-IN" sz="1900" dirty="0" smtClean="0">
                <a:solidFill>
                  <a:schemeClr val="tx1"/>
                </a:solidFill>
                <a:latin typeface="Times New Roman" pitchFamily="18" charset="0"/>
                <a:cs typeface="Times New Roman" pitchFamily="18" charset="0"/>
              </a:rPr>
              <a:t>, as well as coagulation Factor IX to Factor </a:t>
            </a:r>
            <a:r>
              <a:rPr lang="en-IN" sz="1900" dirty="0" err="1" smtClean="0">
                <a:solidFill>
                  <a:schemeClr val="tx1"/>
                </a:solidFill>
                <a:latin typeface="Times New Roman" pitchFamily="18" charset="0"/>
                <a:cs typeface="Times New Roman" pitchFamily="18" charset="0"/>
              </a:rPr>
              <a:t>IXa</a:t>
            </a:r>
            <a:r>
              <a:rPr lang="en-IN" sz="1900" dirty="0" smtClean="0">
                <a:solidFill>
                  <a:schemeClr val="tx1"/>
                </a:solidFill>
                <a:latin typeface="Times New Roman" pitchFamily="18" charset="0"/>
                <a:cs typeface="Times New Roman" pitchFamily="18" charset="0"/>
              </a:rPr>
              <a:t>. Factor </a:t>
            </a:r>
            <a:r>
              <a:rPr lang="en-IN" sz="1900" dirty="0" err="1" smtClean="0">
                <a:solidFill>
                  <a:schemeClr val="tx1"/>
                </a:solidFill>
                <a:latin typeface="Times New Roman" pitchFamily="18" charset="0"/>
                <a:cs typeface="Times New Roman" pitchFamily="18" charset="0"/>
              </a:rPr>
              <a:t>Xa</a:t>
            </a:r>
            <a:r>
              <a:rPr lang="en-IN" sz="1900" dirty="0" smtClean="0">
                <a:solidFill>
                  <a:schemeClr val="tx1"/>
                </a:solidFill>
                <a:latin typeface="Times New Roman" pitchFamily="18" charset="0"/>
                <a:cs typeface="Times New Roman" pitchFamily="18" charset="0"/>
              </a:rPr>
              <a:t>, in complex with other factors, then converts </a:t>
            </a:r>
            <a:r>
              <a:rPr lang="en-IN" sz="1900" dirty="0" err="1" smtClean="0">
                <a:solidFill>
                  <a:schemeClr val="tx1"/>
                </a:solidFill>
                <a:latin typeface="Times New Roman" pitchFamily="18" charset="0"/>
                <a:cs typeface="Times New Roman" pitchFamily="18" charset="0"/>
              </a:rPr>
              <a:t>prothrombin</a:t>
            </a:r>
            <a:r>
              <a:rPr lang="en-IN" sz="1900" dirty="0" smtClean="0">
                <a:solidFill>
                  <a:schemeClr val="tx1"/>
                </a:solidFill>
                <a:latin typeface="Times New Roman" pitchFamily="18" charset="0"/>
                <a:cs typeface="Times New Roman" pitchFamily="18" charset="0"/>
              </a:rPr>
              <a:t> to thrombin, which leads to the formation of a </a:t>
            </a:r>
            <a:r>
              <a:rPr lang="en-IN" sz="1900" dirty="0" err="1" smtClean="0">
                <a:solidFill>
                  <a:schemeClr val="tx1"/>
                </a:solidFill>
                <a:latin typeface="Times New Roman" pitchFamily="18" charset="0"/>
                <a:cs typeface="Times New Roman" pitchFamily="18" charset="0"/>
              </a:rPr>
              <a:t>hemostatic</a:t>
            </a:r>
            <a:r>
              <a:rPr lang="en-IN" sz="1900" dirty="0" smtClean="0">
                <a:solidFill>
                  <a:schemeClr val="tx1"/>
                </a:solidFill>
                <a:latin typeface="Times New Roman" pitchFamily="18" charset="0"/>
                <a:cs typeface="Times New Roman" pitchFamily="18" charset="0"/>
              </a:rPr>
              <a:t> plug by converting fibrinogen to fibrin and thereby inducing local clotting. </a:t>
            </a:r>
            <a:endParaRPr lang="en-US" sz="1900" dirty="0" smtClean="0">
              <a:solidFill>
                <a:schemeClr val="tx1"/>
              </a:solidFill>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14282" y="785794"/>
            <a:ext cx="8020344" cy="5040560"/>
          </a:xfrm>
        </p:spPr>
        <p:txBody>
          <a:bodyPr>
            <a:noAutofit/>
          </a:bodyPr>
          <a:lstStyle/>
          <a:p>
            <a:pPr>
              <a:lnSpc>
                <a:spcPct val="160000"/>
              </a:lnSpc>
            </a:pPr>
            <a:r>
              <a:rPr lang="en-US" sz="2400" b="1" dirty="0" smtClean="0">
                <a:solidFill>
                  <a:schemeClr val="tx1"/>
                </a:solidFill>
                <a:latin typeface="Times New Roman" pitchFamily="18" charset="0"/>
                <a:cs typeface="Times New Roman" pitchFamily="18" charset="0"/>
              </a:rPr>
              <a:t>Mechanism of action </a:t>
            </a:r>
            <a:r>
              <a:rPr lang="en-US" sz="1800" dirty="0" smtClean="0">
                <a:solidFill>
                  <a:schemeClr val="tx1"/>
                </a:solidFill>
                <a:latin typeface="Times New Roman" pitchFamily="18" charset="0"/>
                <a:cs typeface="Times New Roman" pitchFamily="18" charset="0"/>
              </a:rPr>
              <a:t>: </a:t>
            </a:r>
          </a:p>
          <a:p>
            <a:pPr>
              <a:lnSpc>
                <a:spcPct val="150000"/>
              </a:lnSpc>
            </a:pP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activates the coagulation or clotting cascade by cleaving Factor IX and Factor X, which activates them and then leads to activation of thrombin and fibrin.</a:t>
            </a:r>
          </a:p>
          <a:p>
            <a:pPr>
              <a:lnSpc>
                <a:spcPct val="150000"/>
              </a:lnSpc>
            </a:pPr>
            <a:endParaRPr lang="en-IN" sz="1800" dirty="0" smtClean="0">
              <a:solidFill>
                <a:schemeClr val="tx1"/>
              </a:solidFill>
              <a:latin typeface="Times New Roman" pitchFamily="18" charset="0"/>
              <a:cs typeface="Times New Roman" pitchFamily="18" charset="0"/>
            </a:endParaRPr>
          </a:p>
          <a:p>
            <a:pPr>
              <a:lnSpc>
                <a:spcPct val="150000"/>
              </a:lnSpc>
            </a:pPr>
            <a:r>
              <a:rPr lang="en-US" sz="2400" b="1" dirty="0" smtClean="0">
                <a:solidFill>
                  <a:schemeClr val="tx1"/>
                </a:solidFill>
                <a:latin typeface="Times New Roman" pitchFamily="18" charset="0"/>
                <a:cs typeface="Times New Roman" pitchFamily="18" charset="0"/>
              </a:rPr>
              <a:t>Volume of distribution : </a:t>
            </a:r>
          </a:p>
          <a:p>
            <a:pPr marL="285750" indent="-285750">
              <a:lnSpc>
                <a:spcPct val="150000"/>
              </a:lnSpc>
              <a:buFont typeface="Arial" charset="0"/>
              <a:buChar char="•"/>
            </a:pPr>
            <a:r>
              <a:rPr lang="en-IN" sz="1800" dirty="0" smtClean="0">
                <a:solidFill>
                  <a:schemeClr val="tx1"/>
                </a:solidFill>
                <a:latin typeface="Times New Roman" pitchFamily="18" charset="0"/>
                <a:cs typeface="Times New Roman" pitchFamily="18" charset="0"/>
              </a:rPr>
              <a:t>121 ± </a:t>
            </a:r>
            <a:r>
              <a:rPr lang="en-IN" sz="1800" dirty="0" smtClean="0">
                <a:solidFill>
                  <a:schemeClr val="tx1"/>
                </a:solidFill>
                <a:latin typeface="Times New Roman" pitchFamily="18" charset="0"/>
                <a:cs typeface="Times New Roman" pitchFamily="18" charset="0"/>
              </a:rPr>
              <a:t>30 mL/kg [adults</a:t>
            </a:r>
            <a:r>
              <a:rPr lang="en-IN" sz="1800" dirty="0" smtClean="0">
                <a:solidFill>
                  <a:schemeClr val="tx1"/>
                </a:solidFill>
                <a:latin typeface="Times New Roman" pitchFamily="18" charset="0"/>
                <a:cs typeface="Times New Roman" pitchFamily="18" charset="0"/>
              </a:rPr>
              <a:t>]</a:t>
            </a:r>
          </a:p>
          <a:p>
            <a:pPr marL="285750" indent="-285750">
              <a:lnSpc>
                <a:spcPct val="150000"/>
              </a:lnSpc>
              <a:buFont typeface="Arial" charset="0"/>
              <a:buChar char="•"/>
            </a:pP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153 </a:t>
            </a:r>
            <a:r>
              <a:rPr lang="en-IN" sz="1800" dirty="0" smtClean="0">
                <a:solidFill>
                  <a:schemeClr val="tx1"/>
                </a:solidFill>
                <a:latin typeface="Times New Roman" pitchFamily="18" charset="0"/>
                <a:cs typeface="Times New Roman" pitchFamily="18" charset="0"/>
              </a:rPr>
              <a:t>± </a:t>
            </a:r>
            <a:r>
              <a:rPr lang="en-IN" sz="1800" dirty="0" smtClean="0">
                <a:solidFill>
                  <a:schemeClr val="tx1"/>
                </a:solidFill>
                <a:latin typeface="Times New Roman" pitchFamily="18" charset="0"/>
                <a:cs typeface="Times New Roman" pitchFamily="18" charset="0"/>
              </a:rPr>
              <a:t>29 mL/kg [children</a:t>
            </a:r>
            <a:r>
              <a:rPr lang="en-IN" sz="1800" dirty="0" smtClean="0">
                <a:solidFill>
                  <a:schemeClr val="tx1"/>
                </a:solidFill>
                <a:latin typeface="Times New Roman" pitchFamily="18" charset="0"/>
                <a:cs typeface="Times New Roman" pitchFamily="18" charset="0"/>
              </a:rPr>
              <a:t>] </a:t>
            </a:r>
          </a:p>
          <a:p>
            <a:pPr marL="285750" indent="-285750">
              <a:lnSpc>
                <a:spcPct val="150000"/>
              </a:lnSpc>
              <a:buFont typeface="Arial" charset="0"/>
              <a:buChar char="•"/>
            </a:pPr>
            <a:r>
              <a:rPr lang="en-IN" sz="1800" dirty="0" smtClean="0">
                <a:solidFill>
                  <a:schemeClr val="tx1"/>
                </a:solidFill>
                <a:latin typeface="Times New Roman" pitchFamily="18" charset="0"/>
                <a:cs typeface="Times New Roman" pitchFamily="18" charset="0"/>
              </a:rPr>
              <a:t>280 </a:t>
            </a:r>
            <a:r>
              <a:rPr lang="en-IN" sz="1800" dirty="0" smtClean="0">
                <a:solidFill>
                  <a:schemeClr val="tx1"/>
                </a:solidFill>
                <a:latin typeface="Times New Roman" pitchFamily="18" charset="0"/>
                <a:cs typeface="Times New Roman" pitchFamily="18" charset="0"/>
              </a:rPr>
              <a:t>to 290 mL/kg [congenital Factor VII deficiency] </a:t>
            </a:r>
            <a:endParaRPr lang="en-US" sz="1800" b="1" dirty="0" smtClean="0">
              <a:solidFill>
                <a:schemeClr val="tx1"/>
              </a:solidFill>
              <a:latin typeface="Times New Roman" pitchFamily="18" charset="0"/>
              <a:cs typeface="Times New Roman" pitchFamily="18" charset="0"/>
            </a:endParaRPr>
          </a:p>
          <a:p>
            <a:pPr>
              <a:lnSpc>
                <a:spcPct val="150000"/>
              </a:lnSpc>
            </a:pPr>
            <a:endParaRPr lang="en-IN" sz="1800" dirty="0" smtClean="0">
              <a:solidFill>
                <a:schemeClr val="tx1"/>
              </a:solidFill>
              <a:latin typeface="Times New Roman" pitchFamily="18" charset="0"/>
              <a:cs typeface="Times New Roman" pitchFamily="18" charset="0"/>
            </a:endParaRPr>
          </a:p>
          <a:p>
            <a:pPr>
              <a:lnSpc>
                <a:spcPct val="150000"/>
              </a:lnSpc>
            </a:pPr>
            <a:endParaRPr lang="en-US" sz="2400" dirty="0" smtClean="0">
              <a:solidFill>
                <a:schemeClr val="tx1"/>
              </a:solidFill>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20" y="1714488"/>
            <a:ext cx="7920880" cy="3490186"/>
          </a:xfrm>
          <a:prstGeom prst="rect">
            <a:avLst/>
          </a:prstGeom>
        </p:spPr>
        <p:txBody>
          <a:bodyPr wrap="square">
            <a:spAutoFit/>
          </a:bodyPr>
          <a:lstStyle/>
          <a:p>
            <a:pPr>
              <a:lnSpc>
                <a:spcPct val="160000"/>
              </a:lnSpc>
            </a:pPr>
            <a:r>
              <a:rPr lang="en-US" sz="2400" b="1" dirty="0">
                <a:latin typeface="Times New Roman" pitchFamily="18" charset="0"/>
                <a:cs typeface="Times New Roman" pitchFamily="18" charset="0"/>
              </a:rPr>
              <a:t>Clearance </a:t>
            </a:r>
            <a:r>
              <a:rPr lang="en-US" sz="2400" b="1" dirty="0" smtClean="0">
                <a:latin typeface="Times New Roman" pitchFamily="18" charset="0"/>
                <a:cs typeface="Times New Roman" pitchFamily="18" charset="0"/>
              </a:rPr>
              <a:t>:</a:t>
            </a:r>
          </a:p>
          <a:p>
            <a:pPr marL="285750" indent="-285750">
              <a:lnSpc>
                <a:spcPct val="160000"/>
              </a:lnSpc>
              <a:buFont typeface="Arial" charset="0"/>
              <a:buChar char="•"/>
            </a:pPr>
            <a:r>
              <a:rPr lang="en-IN" dirty="0" smtClean="0">
                <a:latin typeface="Times New Roman" pitchFamily="18" charset="0"/>
                <a:cs typeface="Times New Roman" pitchFamily="18" charset="0"/>
              </a:rPr>
              <a:t>33 </a:t>
            </a:r>
            <a:r>
              <a:rPr lang="en-IN" dirty="0" smtClean="0">
                <a:latin typeface="Times New Roman" pitchFamily="18" charset="0"/>
                <a:cs typeface="Times New Roman" pitchFamily="18" charset="0"/>
              </a:rPr>
              <a:t>- 37 mL/h x kg [healthy</a:t>
            </a:r>
            <a:r>
              <a:rPr lang="en-IN" dirty="0" smtClean="0">
                <a:latin typeface="Times New Roman" pitchFamily="18" charset="0"/>
                <a:cs typeface="Times New Roman" pitchFamily="18" charset="0"/>
              </a:rPr>
              <a:t>] </a:t>
            </a:r>
          </a:p>
          <a:p>
            <a:pPr marL="285750" indent="-285750">
              <a:lnSpc>
                <a:spcPct val="160000"/>
              </a:lnSpc>
              <a:buFont typeface="Arial" charset="0"/>
              <a:buChar char="•"/>
            </a:pPr>
            <a:r>
              <a:rPr lang="en-IN" dirty="0" smtClean="0">
                <a:latin typeface="Times New Roman" pitchFamily="18" charset="0"/>
                <a:cs typeface="Times New Roman" pitchFamily="18" charset="0"/>
              </a:rPr>
              <a:t>1375 </a:t>
            </a:r>
            <a:r>
              <a:rPr lang="en-IN" dirty="0" smtClean="0">
                <a:latin typeface="Times New Roman" pitchFamily="18" charset="0"/>
                <a:cs typeface="Times New Roman" pitchFamily="18" charset="0"/>
              </a:rPr>
              <a:t>+/- 396 mL/hr [severe </a:t>
            </a:r>
            <a:r>
              <a:rPr lang="en-IN" dirty="0" err="1" smtClean="0">
                <a:latin typeface="Times New Roman" pitchFamily="18" charset="0"/>
                <a:cs typeface="Times New Roman" pitchFamily="18" charset="0"/>
              </a:rPr>
              <a:t>hemophilia</a:t>
            </a:r>
            <a:r>
              <a:rPr lang="en-IN" dirty="0" smtClean="0">
                <a:latin typeface="Times New Roman" pitchFamily="18" charset="0"/>
                <a:cs typeface="Times New Roman" pitchFamily="18" charset="0"/>
              </a:rPr>
              <a:t> A male children</a:t>
            </a:r>
            <a:r>
              <a:rPr lang="en-IN" dirty="0" smtClean="0">
                <a:latin typeface="Times New Roman" pitchFamily="18" charset="0"/>
                <a:cs typeface="Times New Roman" pitchFamily="18" charset="0"/>
              </a:rPr>
              <a:t>]</a:t>
            </a:r>
          </a:p>
          <a:p>
            <a:pPr marL="285750" indent="-285750">
              <a:lnSpc>
                <a:spcPct val="160000"/>
              </a:lnSpc>
              <a:buFont typeface="Arial" charset="0"/>
              <a:buChar char="•"/>
            </a:pPr>
            <a:r>
              <a:rPr lang="en-IN" dirty="0" smtClean="0">
                <a:latin typeface="Times New Roman" pitchFamily="18" charset="0"/>
                <a:cs typeface="Times New Roman" pitchFamily="18" charset="0"/>
              </a:rPr>
              <a:t> </a:t>
            </a:r>
            <a:r>
              <a:rPr lang="en-IN" dirty="0" smtClean="0">
                <a:latin typeface="Times New Roman" pitchFamily="18" charset="0"/>
                <a:cs typeface="Times New Roman" pitchFamily="18" charset="0"/>
              </a:rPr>
              <a:t>57.3 +/- 9.5 mL/hr/kg [severe </a:t>
            </a:r>
            <a:r>
              <a:rPr lang="en-IN" dirty="0" err="1" smtClean="0">
                <a:latin typeface="Times New Roman" pitchFamily="18" charset="0"/>
                <a:cs typeface="Times New Roman" pitchFamily="18" charset="0"/>
              </a:rPr>
              <a:t>hemophilia</a:t>
            </a:r>
            <a:r>
              <a:rPr lang="en-IN" dirty="0" smtClean="0">
                <a:latin typeface="Times New Roman" pitchFamily="18" charset="0"/>
                <a:cs typeface="Times New Roman" pitchFamily="18" charset="0"/>
              </a:rPr>
              <a:t> A male children</a:t>
            </a:r>
            <a:r>
              <a:rPr lang="en-IN" dirty="0" smtClean="0">
                <a:latin typeface="Times New Roman" pitchFamily="18" charset="0"/>
                <a:cs typeface="Times New Roman" pitchFamily="18" charset="0"/>
              </a:rPr>
              <a:t>] </a:t>
            </a:r>
          </a:p>
          <a:p>
            <a:pPr marL="285750" indent="-285750">
              <a:lnSpc>
                <a:spcPct val="160000"/>
              </a:lnSpc>
              <a:buFont typeface="Arial" charset="0"/>
              <a:buChar char="•"/>
            </a:pPr>
            <a:r>
              <a:rPr lang="en-IN" dirty="0" smtClean="0">
                <a:latin typeface="Times New Roman" pitchFamily="18" charset="0"/>
                <a:cs typeface="Times New Roman" pitchFamily="18" charset="0"/>
              </a:rPr>
              <a:t>2767 </a:t>
            </a:r>
            <a:r>
              <a:rPr lang="en-IN" dirty="0" smtClean="0">
                <a:latin typeface="Times New Roman" pitchFamily="18" charset="0"/>
                <a:cs typeface="Times New Roman" pitchFamily="18" charset="0"/>
              </a:rPr>
              <a:t>+/- 385 mL/hr [severe </a:t>
            </a:r>
            <a:r>
              <a:rPr lang="en-IN" dirty="0" err="1" smtClean="0">
                <a:latin typeface="Times New Roman" pitchFamily="18" charset="0"/>
                <a:cs typeface="Times New Roman" pitchFamily="18" charset="0"/>
              </a:rPr>
              <a:t>hemophilia</a:t>
            </a:r>
            <a:r>
              <a:rPr lang="en-IN" dirty="0" smtClean="0">
                <a:latin typeface="Times New Roman" pitchFamily="18" charset="0"/>
                <a:cs typeface="Times New Roman" pitchFamily="18" charset="0"/>
              </a:rPr>
              <a:t> A men</a:t>
            </a:r>
            <a:r>
              <a:rPr lang="en-IN" dirty="0" smtClean="0">
                <a:latin typeface="Times New Roman" pitchFamily="18" charset="0"/>
                <a:cs typeface="Times New Roman" pitchFamily="18" charset="0"/>
              </a:rPr>
              <a:t>] </a:t>
            </a:r>
          </a:p>
          <a:p>
            <a:pPr marL="285750" indent="-285750">
              <a:lnSpc>
                <a:spcPct val="160000"/>
              </a:lnSpc>
              <a:buFont typeface="Arial" charset="0"/>
              <a:buChar char="•"/>
            </a:pPr>
            <a:r>
              <a:rPr lang="en-IN" dirty="0" smtClean="0">
                <a:latin typeface="Times New Roman" pitchFamily="18" charset="0"/>
                <a:cs typeface="Times New Roman" pitchFamily="18" charset="0"/>
              </a:rPr>
              <a:t>37.6 </a:t>
            </a:r>
            <a:r>
              <a:rPr lang="en-IN" dirty="0" smtClean="0">
                <a:latin typeface="Times New Roman" pitchFamily="18" charset="0"/>
                <a:cs typeface="Times New Roman" pitchFamily="18" charset="0"/>
              </a:rPr>
              <a:t>+/- 13.1 mL/hr/kg [severe </a:t>
            </a:r>
            <a:r>
              <a:rPr lang="en-IN" dirty="0" err="1" smtClean="0">
                <a:latin typeface="Times New Roman" pitchFamily="18" charset="0"/>
                <a:cs typeface="Times New Roman" pitchFamily="18" charset="0"/>
              </a:rPr>
              <a:t>hemophilia</a:t>
            </a:r>
            <a:r>
              <a:rPr lang="en-IN" dirty="0" smtClean="0">
                <a:latin typeface="Times New Roman" pitchFamily="18" charset="0"/>
                <a:cs typeface="Times New Roman" pitchFamily="18" charset="0"/>
              </a:rPr>
              <a:t> A men] </a:t>
            </a:r>
            <a:endParaRPr lang="en-US" b="1" dirty="0" smtClean="0">
              <a:latin typeface="Times New Roman" pitchFamily="18" charset="0"/>
              <a:cs typeface="Times New Roman" pitchFamily="18" charset="0"/>
            </a:endParaRPr>
          </a:p>
          <a:p>
            <a:pPr>
              <a:lnSpc>
                <a:spcPct val="160000"/>
              </a:lnSpc>
            </a:pPr>
            <a:endParaRPr lang="en-US" sz="2400"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1854817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28596" y="642918"/>
            <a:ext cx="7772400" cy="4286280"/>
          </a:xfrm>
        </p:spPr>
        <p:txBody>
          <a:bodyPr>
            <a:normAutofit/>
          </a:bodyPr>
          <a:lstStyle/>
          <a:p>
            <a:pPr>
              <a:buFont typeface="Arial" pitchFamily="34" charset="0"/>
              <a:buChar char="•"/>
            </a:pPr>
            <a:endParaRPr lang="en-US" dirty="0" smtClean="0"/>
          </a:p>
          <a:p>
            <a:pPr>
              <a:buClrTx/>
            </a:pPr>
            <a:endParaRPr lang="en-US" sz="2400" dirty="0" smtClean="0">
              <a:solidFill>
                <a:schemeClr val="tx1"/>
              </a:solidFill>
              <a:latin typeface="Times New Roman" pitchFamily="18" charset="0"/>
              <a:cs typeface="Times New Roman" pitchFamily="18" charset="0"/>
            </a:endParaRPr>
          </a:p>
          <a:p>
            <a:pPr marL="457200" indent="-457200">
              <a:buClrTx/>
            </a:pPr>
            <a:r>
              <a:rPr lang="en-US" sz="2400" b="1" dirty="0" smtClean="0">
                <a:solidFill>
                  <a:schemeClr val="tx1"/>
                </a:solidFill>
                <a:latin typeface="Times New Roman" pitchFamily="18" charset="0"/>
                <a:cs typeface="Times New Roman" pitchFamily="18" charset="0"/>
              </a:rPr>
              <a:t>Targets </a:t>
            </a:r>
            <a:r>
              <a:rPr lang="en-US" sz="2400" dirty="0" smtClean="0">
                <a:solidFill>
                  <a:schemeClr val="tx1"/>
                </a:solidFill>
                <a:latin typeface="Times New Roman" pitchFamily="18" charset="0"/>
                <a:cs typeface="Times New Roman" pitchFamily="18" charset="0"/>
              </a:rPr>
              <a:t>:</a:t>
            </a:r>
          </a:p>
          <a:p>
            <a:pPr marL="457200" indent="-457200">
              <a:buClrTx/>
            </a:pPr>
            <a:r>
              <a:rPr lang="en-IN" sz="1800" dirty="0" smtClean="0">
                <a:solidFill>
                  <a:schemeClr val="tx1"/>
                </a:solidFill>
                <a:latin typeface="Times New Roman" pitchFamily="18" charset="0"/>
                <a:cs typeface="Times New Roman" pitchFamily="18" charset="0"/>
              </a:rPr>
              <a:t>Coagulation factor </a:t>
            </a:r>
            <a:r>
              <a:rPr lang="en-IN" sz="1800" dirty="0" err="1" smtClean="0">
                <a:solidFill>
                  <a:schemeClr val="tx1"/>
                </a:solidFill>
                <a:latin typeface="Times New Roman" pitchFamily="18" charset="0"/>
                <a:cs typeface="Times New Roman" pitchFamily="18" charset="0"/>
              </a:rPr>
              <a:t>X,Serine</a:t>
            </a:r>
            <a:r>
              <a:rPr lang="en-IN" sz="1800" dirty="0" smtClean="0">
                <a:solidFill>
                  <a:schemeClr val="tx1"/>
                </a:solidFill>
                <a:latin typeface="Times New Roman" pitchFamily="18" charset="0"/>
                <a:cs typeface="Times New Roman" pitchFamily="18" charset="0"/>
              </a:rPr>
              <a:t> protease </a:t>
            </a:r>
            <a:r>
              <a:rPr lang="en-IN" sz="1800" dirty="0" err="1" smtClean="0">
                <a:solidFill>
                  <a:schemeClr val="tx1"/>
                </a:solidFill>
                <a:latin typeface="Times New Roman" pitchFamily="18" charset="0"/>
                <a:cs typeface="Times New Roman" pitchFamily="18" charset="0"/>
              </a:rPr>
              <a:t>hepsin,Tissue</a:t>
            </a:r>
            <a:r>
              <a:rPr lang="en-IN" sz="1800" dirty="0" smtClean="0">
                <a:solidFill>
                  <a:schemeClr val="tx1"/>
                </a:solidFill>
                <a:latin typeface="Times New Roman" pitchFamily="18" charset="0"/>
                <a:cs typeface="Times New Roman" pitchFamily="18" charset="0"/>
              </a:rPr>
              <a:t> factor pathway </a:t>
            </a:r>
            <a:r>
              <a:rPr lang="en-IN" sz="1800" dirty="0" err="1" smtClean="0">
                <a:solidFill>
                  <a:schemeClr val="tx1"/>
                </a:solidFill>
                <a:latin typeface="Times New Roman" pitchFamily="18" charset="0"/>
                <a:cs typeface="Times New Roman" pitchFamily="18" charset="0"/>
              </a:rPr>
              <a:t>inhibitor,Vitamin</a:t>
            </a:r>
            <a:r>
              <a:rPr lang="en-IN" sz="1800" dirty="0" smtClean="0">
                <a:solidFill>
                  <a:schemeClr val="tx1"/>
                </a:solidFill>
                <a:latin typeface="Times New Roman" pitchFamily="18" charset="0"/>
                <a:cs typeface="Times New Roman" pitchFamily="18" charset="0"/>
              </a:rPr>
              <a:t> K-dependent gamma-</a:t>
            </a:r>
            <a:r>
              <a:rPr lang="en-IN" sz="1800" dirty="0" err="1" smtClean="0">
                <a:solidFill>
                  <a:schemeClr val="tx1"/>
                </a:solidFill>
                <a:latin typeface="Times New Roman" pitchFamily="18" charset="0"/>
                <a:cs typeface="Times New Roman" pitchFamily="18" charset="0"/>
              </a:rPr>
              <a:t>carboxylase,Coagulation</a:t>
            </a:r>
            <a:r>
              <a:rPr lang="en-IN" sz="1800" dirty="0" smtClean="0">
                <a:solidFill>
                  <a:schemeClr val="tx1"/>
                </a:solidFill>
                <a:latin typeface="Times New Roman" pitchFamily="18" charset="0"/>
                <a:cs typeface="Times New Roman" pitchFamily="18" charset="0"/>
              </a:rPr>
              <a:t> factor </a:t>
            </a:r>
            <a:r>
              <a:rPr lang="en-IN" sz="1800" dirty="0" err="1" smtClean="0">
                <a:solidFill>
                  <a:schemeClr val="tx1"/>
                </a:solidFill>
                <a:latin typeface="Times New Roman" pitchFamily="18" charset="0"/>
                <a:cs typeface="Times New Roman" pitchFamily="18" charset="0"/>
              </a:rPr>
              <a:t>VII,Tissue</a:t>
            </a:r>
            <a:r>
              <a:rPr lang="en-IN" sz="1800" dirty="0" smtClean="0">
                <a:solidFill>
                  <a:schemeClr val="tx1"/>
                </a:solidFill>
                <a:latin typeface="Times New Roman" pitchFamily="18" charset="0"/>
                <a:cs typeface="Times New Roman" pitchFamily="18" charset="0"/>
              </a:rPr>
              <a:t> factor </a:t>
            </a:r>
          </a:p>
          <a:p>
            <a:pPr marL="457200" indent="-457200">
              <a:buClrTx/>
            </a:pPr>
            <a:endParaRPr lang="en-IN" sz="1800" dirty="0" smtClean="0">
              <a:solidFill>
                <a:schemeClr val="tx1"/>
              </a:solidFill>
              <a:latin typeface="Times New Roman" pitchFamily="18" charset="0"/>
              <a:cs typeface="Times New Roman" pitchFamily="18" charset="0"/>
            </a:endParaRPr>
          </a:p>
          <a:p>
            <a:pPr marL="457200" indent="-457200">
              <a:buClrTx/>
            </a:pPr>
            <a:endParaRPr lang="en-US" sz="2400"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Affected organisms </a:t>
            </a:r>
            <a:r>
              <a:rPr lang="en-US" sz="2400" dirty="0" smtClean="0">
                <a:solidFill>
                  <a:schemeClr val="tx1"/>
                </a:solidFill>
                <a:latin typeface="Times New Roman" pitchFamily="18" charset="0"/>
                <a:cs typeface="Times New Roman" pitchFamily="18" charset="0"/>
              </a:rPr>
              <a:t>: </a:t>
            </a:r>
          </a:p>
          <a:p>
            <a:pPr>
              <a:buClrTx/>
            </a:pPr>
            <a:r>
              <a:rPr lang="en-IN" sz="1800" dirty="0" smtClean="0">
                <a:solidFill>
                  <a:schemeClr val="tx1"/>
                </a:solidFill>
                <a:latin typeface="Times New Roman" pitchFamily="18" charset="0"/>
                <a:cs typeface="Times New Roman" pitchFamily="18" charset="0"/>
              </a:rPr>
              <a:t>Humans and other mammals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1285860"/>
            <a:ext cx="7772400" cy="3571900"/>
          </a:xfrm>
        </p:spPr>
        <p:txBody>
          <a:bodyPr>
            <a:normAutofit fontScale="85000" lnSpcReduction="20000"/>
          </a:bodyPr>
          <a:lstStyle/>
          <a:p>
            <a:r>
              <a:rPr lang="en-US" sz="2600" b="1" dirty="0" smtClean="0">
                <a:solidFill>
                  <a:schemeClr val="tx1"/>
                </a:solidFill>
                <a:latin typeface="Times New Roman" pitchFamily="18" charset="0"/>
                <a:cs typeface="Times New Roman" pitchFamily="18" charset="0"/>
              </a:rPr>
              <a:t>Categories</a:t>
            </a:r>
            <a:r>
              <a:rPr lang="en-US" sz="2600" dirty="0" smtClean="0">
                <a:solidFill>
                  <a:schemeClr val="tx1"/>
                </a:solidFill>
                <a:latin typeface="Times New Roman" pitchFamily="18" charset="0"/>
                <a:cs typeface="Times New Roman" pitchFamily="18" charset="0"/>
              </a:rPr>
              <a:t> :</a:t>
            </a:r>
          </a:p>
          <a:p>
            <a:r>
              <a:rPr lang="en-IN" sz="2100" dirty="0" smtClean="0">
                <a:solidFill>
                  <a:schemeClr val="tx1"/>
                </a:solidFill>
                <a:latin typeface="Times New Roman" pitchFamily="18" charset="0"/>
                <a:cs typeface="Times New Roman" pitchFamily="18" charset="0"/>
              </a:rPr>
              <a:t>Coagulants </a:t>
            </a:r>
            <a:r>
              <a:rPr lang="en-IN" sz="2100" dirty="0" smtClean="0">
                <a:solidFill>
                  <a:schemeClr val="tx1"/>
                </a:solidFill>
                <a:latin typeface="Times New Roman" pitchFamily="18" charset="0"/>
                <a:cs typeface="Times New Roman" pitchFamily="18" charset="0"/>
              </a:rPr>
              <a:t>and </a:t>
            </a:r>
            <a:r>
              <a:rPr lang="en-IN" sz="2100" dirty="0" smtClean="0">
                <a:solidFill>
                  <a:schemeClr val="tx1"/>
                </a:solidFill>
                <a:latin typeface="Times New Roman" pitchFamily="18" charset="0"/>
                <a:cs typeface="Times New Roman" pitchFamily="18" charset="0"/>
              </a:rPr>
              <a:t>Thrombotic Agents </a:t>
            </a:r>
            <a:r>
              <a:rPr lang="en-US" sz="2100" dirty="0" smtClean="0">
                <a:solidFill>
                  <a:schemeClr val="tx1"/>
                </a:solidFill>
                <a:latin typeface="Times New Roman" pitchFamily="18" charset="0"/>
                <a:cs typeface="Times New Roman" pitchFamily="18" charset="0"/>
              </a:rPr>
              <a:t> </a:t>
            </a:r>
          </a:p>
          <a:p>
            <a:endParaRPr lang="en-US" sz="2600" dirty="0" smtClean="0">
              <a:solidFill>
                <a:schemeClr val="tx1"/>
              </a:solidFill>
              <a:latin typeface="Times New Roman" pitchFamily="18" charset="0"/>
              <a:cs typeface="Times New Roman" pitchFamily="18" charset="0"/>
            </a:endParaRPr>
          </a:p>
          <a:p>
            <a:r>
              <a:rPr lang="en-US" sz="2600" b="1" dirty="0" smtClean="0">
                <a:solidFill>
                  <a:schemeClr val="tx1"/>
                </a:solidFill>
                <a:latin typeface="Times New Roman" pitchFamily="18" charset="0"/>
                <a:cs typeface="Times New Roman" pitchFamily="18" charset="0"/>
              </a:rPr>
              <a:t>Sequence</a:t>
            </a:r>
            <a:r>
              <a:rPr lang="en-US" sz="2600" dirty="0" smtClean="0">
                <a:solidFill>
                  <a:schemeClr val="tx1"/>
                </a:solidFill>
                <a:latin typeface="Times New Roman" pitchFamily="18" charset="0"/>
                <a:cs typeface="Times New Roman" pitchFamily="18" charset="0"/>
              </a:rPr>
              <a:t> :</a:t>
            </a:r>
          </a:p>
          <a:p>
            <a:r>
              <a:rPr lang="en-IN" sz="2100" dirty="0" smtClean="0">
                <a:solidFill>
                  <a:schemeClr val="tx1"/>
                </a:solidFill>
                <a:latin typeface="Times New Roman" pitchFamily="18" charset="0"/>
                <a:cs typeface="Times New Roman" pitchFamily="18" charset="0"/>
              </a:rPr>
              <a:t>ANAFLEELRPGSLERECKEEQCSFEEAREIFKDAERTKLFWISYSDGDQCASSPCQNGGSCKDQLQSYICFCLPAFEGRNCETHKDDQLICVNENGGCEQYCSDHTGTKRSCRCHEGYSLLADGVSCTPTVEYPCGKIPILEKRNASKPQGRIVGGKVCPKGECPWQVLLLVNGAQLCGGTLINTIWVVSAAHCFDKIKNWRNLIAVLGEHDLSEHDGDEQSRRVAQVIIPSTYVPGTTNHDIALLRLHQPVVLTDHVVPLCLPERTFSERTLAFVRFSLVSGWGQLLDRGATALELMVLNVPRLMTQDCLQQSRKVGDSPNITEYMFCAGYSDGSKDSCKGDSGGPHATHYRGTWYLTGIVSWGQGCATVGHFGVYTRVSQYIEWLQKLMRSEPRPGVLLRAPFP </a:t>
            </a:r>
            <a:endParaRPr lang="en-IN" sz="2100" dirty="0">
              <a:solidFill>
                <a:schemeClr val="tx1"/>
              </a:solidFill>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0034" y="285728"/>
            <a:ext cx="7772400" cy="5572164"/>
          </a:xfrm>
        </p:spPr>
        <p:txBody>
          <a:bodyPr>
            <a:noAutofit/>
          </a:bodyPr>
          <a:lstStyle/>
          <a:p>
            <a:pPr>
              <a:buClrTx/>
            </a:pPr>
            <a:r>
              <a:rPr lang="en-US" sz="2400" b="1" dirty="0" smtClean="0">
                <a:solidFill>
                  <a:schemeClr val="tx1"/>
                </a:solidFill>
                <a:latin typeface="Times New Roman" pitchFamily="18" charset="0"/>
                <a:cs typeface="Times New Roman" pitchFamily="18" charset="0"/>
              </a:rPr>
              <a:t>Brands </a:t>
            </a:r>
            <a:r>
              <a:rPr lang="en-US" sz="1800" b="1"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Company : </a:t>
            </a:r>
            <a:r>
              <a:rPr lang="en-IN" sz="1800" dirty="0" smtClean="0">
                <a:solidFill>
                  <a:schemeClr val="tx1"/>
                </a:solidFill>
                <a:latin typeface="Times New Roman" pitchFamily="18" charset="0"/>
                <a:cs typeface="Times New Roman" pitchFamily="18" charset="0"/>
              </a:rPr>
              <a:t>Novo Nordisk </a:t>
            </a:r>
            <a:endParaRPr lang="en-US" sz="1800" b="1" dirty="0" smtClean="0">
              <a:solidFill>
                <a:schemeClr val="tx1"/>
              </a:solidFill>
              <a:latin typeface="Times New Roman" pitchFamily="18" charset="0"/>
              <a:cs typeface="Times New Roman" pitchFamily="18" charset="0"/>
            </a:endParaRPr>
          </a:p>
          <a:p>
            <a:pPr>
              <a:buClrTx/>
            </a:pPr>
            <a:r>
              <a:rPr lang="en-US" sz="2400" b="1" dirty="0" smtClean="0">
                <a:solidFill>
                  <a:schemeClr val="tx1"/>
                </a:solidFill>
                <a:latin typeface="Times New Roman" pitchFamily="18" charset="0"/>
                <a:cs typeface="Times New Roman" pitchFamily="18" charset="0"/>
              </a:rPr>
              <a:t>Description : </a:t>
            </a:r>
            <a:r>
              <a:rPr lang="en-IN" sz="1800" dirty="0" err="1" smtClean="0">
                <a:solidFill>
                  <a:schemeClr val="tx1"/>
                </a:solidFill>
                <a:latin typeface="Times New Roman" pitchFamily="18" charset="0"/>
                <a:cs typeface="Times New Roman" pitchFamily="18" charset="0"/>
              </a:rPr>
              <a:t>NovoSeven®is</a:t>
            </a:r>
            <a:r>
              <a:rPr lang="en-IN" sz="1800" dirty="0" smtClean="0">
                <a:solidFill>
                  <a:schemeClr val="tx1"/>
                </a:solidFill>
                <a:latin typeface="Times New Roman" pitchFamily="18" charset="0"/>
                <a:cs typeface="Times New Roman" pitchFamily="18" charset="0"/>
              </a:rPr>
              <a:t> recombinant human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rFVIIa</a:t>
            </a:r>
            <a:r>
              <a:rPr lang="en-IN" sz="1800" dirty="0" smtClean="0">
                <a:solidFill>
                  <a:schemeClr val="tx1"/>
                </a:solidFill>
                <a:latin typeface="Times New Roman" pitchFamily="18" charset="0"/>
                <a:cs typeface="Times New Roman" pitchFamily="18" charset="0"/>
              </a:rPr>
              <a:t>), intended for promoting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by activating the extrinsic pathway of the coagulation cascade.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recombinant) is a vitamin K-dependent glycoprotein consisting of 406 amino acid residues (MW 50 K Dalton).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recombinant) is structurally similar to human plasma-derived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The gene for human Factor VII is cloned and expressed in baby hamster kidney cells (BHK cells). Recombinant FVII is secreted into the culture media (containing newborn calf serum) in its single-chain form and then </a:t>
            </a:r>
            <a:r>
              <a:rPr lang="en-IN" sz="1800" dirty="0" err="1" smtClean="0">
                <a:solidFill>
                  <a:schemeClr val="tx1"/>
                </a:solidFill>
                <a:latin typeface="Times New Roman" pitchFamily="18" charset="0"/>
                <a:cs typeface="Times New Roman" pitchFamily="18" charset="0"/>
              </a:rPr>
              <a:t>proteolytically</a:t>
            </a:r>
            <a:r>
              <a:rPr lang="en-IN" sz="1800" dirty="0" smtClean="0">
                <a:solidFill>
                  <a:schemeClr val="tx1"/>
                </a:solidFill>
                <a:latin typeface="Times New Roman" pitchFamily="18" charset="0"/>
                <a:cs typeface="Times New Roman" pitchFamily="18" charset="0"/>
              </a:rPr>
              <a:t> converted by autocatalysis to the active two-chain form, </a:t>
            </a:r>
            <a:r>
              <a:rPr lang="en-IN" sz="1800" dirty="0" err="1" smtClean="0">
                <a:solidFill>
                  <a:schemeClr val="tx1"/>
                </a:solidFill>
                <a:latin typeface="Times New Roman" pitchFamily="18" charset="0"/>
                <a:cs typeface="Times New Roman" pitchFamily="18" charset="0"/>
              </a:rPr>
              <a:t>rFVIIa</a:t>
            </a:r>
            <a:r>
              <a:rPr lang="en-IN" sz="1800" dirty="0" smtClean="0">
                <a:solidFill>
                  <a:schemeClr val="tx1"/>
                </a:solidFill>
                <a:latin typeface="Times New Roman" pitchFamily="18" charset="0"/>
                <a:cs typeface="Times New Roman" pitchFamily="18" charset="0"/>
              </a:rPr>
              <a:t>, during a chromatographic purification process. The purification process has been demonstrated to remove exogenous viruses (</a:t>
            </a:r>
            <a:r>
              <a:rPr lang="en-IN" sz="1800" dirty="0" err="1" smtClean="0">
                <a:solidFill>
                  <a:schemeClr val="tx1"/>
                </a:solidFill>
                <a:latin typeface="Times New Roman" pitchFamily="18" charset="0"/>
                <a:cs typeface="Times New Roman" pitchFamily="18" charset="0"/>
              </a:rPr>
              <a:t>MuLV</a:t>
            </a:r>
            <a:r>
              <a:rPr lang="en-IN" sz="1800" dirty="0" smtClean="0">
                <a:solidFill>
                  <a:schemeClr val="tx1"/>
                </a:solidFill>
                <a:latin typeface="Times New Roman" pitchFamily="18" charset="0"/>
                <a:cs typeface="Times New Roman" pitchFamily="18" charset="0"/>
              </a:rPr>
              <a:t>, SV40, Pox virus, </a:t>
            </a:r>
            <a:r>
              <a:rPr lang="en-IN" sz="1800" dirty="0" err="1" smtClean="0">
                <a:solidFill>
                  <a:schemeClr val="tx1"/>
                </a:solidFill>
                <a:latin typeface="Times New Roman" pitchFamily="18" charset="0"/>
                <a:cs typeface="Times New Roman" pitchFamily="18" charset="0"/>
              </a:rPr>
              <a:t>Reovirus</a:t>
            </a:r>
            <a:r>
              <a:rPr lang="en-IN" sz="1800" dirty="0" smtClean="0">
                <a:solidFill>
                  <a:schemeClr val="tx1"/>
                </a:solidFill>
                <a:latin typeface="Times New Roman" pitchFamily="18" charset="0"/>
                <a:cs typeface="Times New Roman" pitchFamily="18" charset="0"/>
              </a:rPr>
              <a:t>, BEV, IBR virus). No human serum or other proteins are used in the production or formulation of </a:t>
            </a:r>
            <a:r>
              <a:rPr lang="en-IN" sz="1800" dirty="0" err="1" smtClean="0">
                <a:solidFill>
                  <a:schemeClr val="tx1"/>
                </a:solidFill>
                <a:latin typeface="Times New Roman" pitchFamily="18" charset="0"/>
                <a:cs typeface="Times New Roman" pitchFamily="18" charset="0"/>
              </a:rPr>
              <a:t>NovoSeven</a:t>
            </a:r>
            <a:r>
              <a:rPr lang="en-IN" sz="1800" dirty="0" smtClean="0"/>
              <a:t>. </a:t>
            </a:r>
            <a:endParaRPr lang="en-US" sz="1800" b="1" dirty="0" smtClean="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32656"/>
            <a:ext cx="7992888" cy="5904656"/>
          </a:xfrm>
        </p:spPr>
        <p:txBody>
          <a:bodyPr/>
          <a:lstStyle/>
          <a:p>
            <a:r>
              <a:rPr lang="en-US" sz="2400" b="1" dirty="0" smtClean="0">
                <a:solidFill>
                  <a:schemeClr val="tx1"/>
                </a:solidFill>
                <a:latin typeface="Times New Roman" pitchFamily="18" charset="0"/>
                <a:cs typeface="Times New Roman" pitchFamily="18" charset="0"/>
              </a:rPr>
              <a:t>Used for/Prescribed for : </a:t>
            </a:r>
            <a:r>
              <a:rPr lang="en-IN" sz="1800" dirty="0" smtClean="0">
                <a:solidFill>
                  <a:schemeClr val="tx1"/>
                </a:solidFill>
                <a:latin typeface="Times New Roman" pitchFamily="18" charset="0"/>
                <a:cs typeface="Times New Roman" pitchFamily="18" charset="0"/>
              </a:rPr>
              <a:t>Treatment </a:t>
            </a:r>
            <a:r>
              <a:rPr lang="en-IN" sz="1800" dirty="0" smtClean="0">
                <a:solidFill>
                  <a:schemeClr val="tx1"/>
                </a:solidFill>
                <a:latin typeface="Times New Roman" pitchFamily="18" charset="0"/>
                <a:cs typeface="Times New Roman" pitchFamily="18" charset="0"/>
              </a:rPr>
              <a:t>of bleeding and prevention of bleeding for surgeries and procedures in adults and children with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or B with inhibitors, congenital Factor VII (FVII) deficiency, and people with </a:t>
            </a:r>
            <a:r>
              <a:rPr lang="en-IN" sz="1800" dirty="0" err="1" smtClean="0">
                <a:solidFill>
                  <a:schemeClr val="tx1"/>
                </a:solidFill>
                <a:latin typeface="Times New Roman" pitchFamily="18" charset="0"/>
                <a:cs typeface="Times New Roman" pitchFamily="18" charset="0"/>
              </a:rPr>
              <a:t>Glanzmann’s</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thrombasthenia</a:t>
            </a:r>
            <a:r>
              <a:rPr lang="en-IN" sz="1800" dirty="0" smtClean="0">
                <a:solidFill>
                  <a:schemeClr val="tx1"/>
                </a:solidFill>
                <a:latin typeface="Times New Roman" pitchFamily="18" charset="0"/>
                <a:cs typeface="Times New Roman" pitchFamily="18" charset="0"/>
              </a:rPr>
              <a:t> who have a decreased or absent response to platelet transfusions</a:t>
            </a:r>
            <a:br>
              <a:rPr lang="en-IN" sz="1800"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Treatment of bleeding and prevention of bleeding for surgeries and procedures in adults with acquired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r>
            <a:br>
              <a:rPr lang="en-IN" sz="1800"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Formulation : </a:t>
            </a:r>
            <a:r>
              <a:rPr lang="en-IN" sz="1800" dirty="0" smtClean="0">
                <a:solidFill>
                  <a:schemeClr val="tx1"/>
                </a:solidFill>
                <a:latin typeface="Times New Roman" pitchFamily="18" charset="0"/>
                <a:cs typeface="Times New Roman" pitchFamily="18" charset="0"/>
              </a:rPr>
              <a:t>each </a:t>
            </a:r>
            <a:r>
              <a:rPr lang="en-IN" sz="1800" dirty="0" smtClean="0">
                <a:solidFill>
                  <a:schemeClr val="tx1"/>
                </a:solidFill>
                <a:latin typeface="Times New Roman" pitchFamily="18" charset="0"/>
                <a:cs typeface="Times New Roman" pitchFamily="18" charset="0"/>
              </a:rPr>
              <a:t>vial contains approximately 0. 6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recombinant) (corresponding to 600 </a:t>
            </a:r>
            <a:r>
              <a:rPr lang="el-GR" sz="1800" dirty="0" smtClean="0">
                <a:solidFill>
                  <a:schemeClr val="tx1"/>
                </a:solidFill>
                <a:latin typeface="Times New Roman" pitchFamily="18" charset="0"/>
                <a:cs typeface="Times New Roman" pitchFamily="18" charset="0"/>
              </a:rPr>
              <a:t>μ</a:t>
            </a:r>
            <a:r>
              <a:rPr lang="en-IN" sz="1800" dirty="0" smtClean="0">
                <a:solidFill>
                  <a:schemeClr val="tx1"/>
                </a:solidFill>
                <a:latin typeface="Times New Roman" pitchFamily="18" charset="0"/>
                <a:cs typeface="Times New Roman" pitchFamily="18" charset="0"/>
              </a:rPr>
              <a:t>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The reconstituted vials have a pH of approximately 5. 5 in sodium chloride (3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calcium chloride </a:t>
            </a:r>
            <a:r>
              <a:rPr lang="en-IN" sz="1800" dirty="0" err="1" smtClean="0">
                <a:solidFill>
                  <a:schemeClr val="tx1"/>
                </a:solidFill>
                <a:latin typeface="Times New Roman" pitchFamily="18" charset="0"/>
                <a:cs typeface="Times New Roman" pitchFamily="18" charset="0"/>
              </a:rPr>
              <a:t>dihydrate</a:t>
            </a:r>
            <a:r>
              <a:rPr lang="en-IN" sz="1800" dirty="0" smtClean="0">
                <a:solidFill>
                  <a:schemeClr val="tx1"/>
                </a:solidFill>
                <a:latin typeface="Times New Roman" pitchFamily="18" charset="0"/>
                <a:cs typeface="Times New Roman" pitchFamily="18" charset="0"/>
              </a:rPr>
              <a:t> (1. 5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glycylglycine</a:t>
            </a:r>
            <a:r>
              <a:rPr lang="en-IN" sz="1800" dirty="0" smtClean="0">
                <a:solidFill>
                  <a:schemeClr val="tx1"/>
                </a:solidFill>
                <a:latin typeface="Times New Roman" pitchFamily="18" charset="0"/>
                <a:cs typeface="Times New Roman" pitchFamily="18" charset="0"/>
              </a:rPr>
              <a:t> (1. 3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polysorbate</a:t>
            </a:r>
            <a:r>
              <a:rPr lang="en-IN" sz="1800" dirty="0" smtClean="0">
                <a:solidFill>
                  <a:schemeClr val="tx1"/>
                </a:solidFill>
                <a:latin typeface="Times New Roman" pitchFamily="18" charset="0"/>
                <a:cs typeface="Times New Roman" pitchFamily="18" charset="0"/>
              </a:rPr>
              <a:t> 80 (0. 1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and </a:t>
            </a:r>
            <a:r>
              <a:rPr lang="en-IN" sz="1800" dirty="0" err="1" smtClean="0">
                <a:solidFill>
                  <a:schemeClr val="tx1"/>
                </a:solidFill>
                <a:latin typeface="Times New Roman" pitchFamily="18" charset="0"/>
                <a:cs typeface="Times New Roman" pitchFamily="18" charset="0"/>
              </a:rPr>
              <a:t>mannitol</a:t>
            </a:r>
            <a:r>
              <a:rPr lang="en-IN" sz="1800" dirty="0" smtClean="0">
                <a:solidFill>
                  <a:schemeClr val="tx1"/>
                </a:solidFill>
                <a:latin typeface="Times New Roman" pitchFamily="18" charset="0"/>
                <a:cs typeface="Times New Roman" pitchFamily="18" charset="0"/>
              </a:rPr>
              <a:t> (30 mg/</a:t>
            </a:r>
            <a:r>
              <a:rPr lang="en-IN" sz="1800" dirty="0" err="1" smtClean="0">
                <a:solidFill>
                  <a:schemeClr val="tx1"/>
                </a:solidFill>
                <a:latin typeface="Times New Roman" pitchFamily="18" charset="0"/>
                <a:cs typeface="Times New Roman" pitchFamily="18" charset="0"/>
              </a:rPr>
              <a:t>mL</a:t>
            </a:r>
            <a:r>
              <a:rPr lang="en-IN" sz="1800" dirty="0" smtClean="0">
                <a:solidFill>
                  <a:schemeClr val="tx1"/>
                </a:solidFill>
                <a:latin typeface="Times New Roman" pitchFamily="18" charset="0"/>
                <a:cs typeface="Times New Roman" pitchFamily="18" charset="0"/>
              </a:rPr>
              <a:t>).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recombinant) contains trace amounts of proteins derived from the manufacturing and purification processes such as mouse </a:t>
            </a:r>
            <a:r>
              <a:rPr lang="en-IN" sz="1800" dirty="0" err="1" smtClean="0">
                <a:solidFill>
                  <a:schemeClr val="tx1"/>
                </a:solidFill>
                <a:latin typeface="Times New Roman" pitchFamily="18" charset="0"/>
                <a:cs typeface="Times New Roman" pitchFamily="18" charset="0"/>
              </a:rPr>
              <a:t>IgG</a:t>
            </a:r>
            <a:r>
              <a:rPr lang="en-IN" sz="1800" dirty="0" smtClean="0">
                <a:solidFill>
                  <a:schemeClr val="tx1"/>
                </a:solidFill>
                <a:latin typeface="Times New Roman" pitchFamily="18" charset="0"/>
                <a:cs typeface="Times New Roman" pitchFamily="18" charset="0"/>
              </a:rPr>
              <a:t> (maximum of 1. 2 </a:t>
            </a:r>
            <a:r>
              <a:rPr lang="en-IN" sz="1800" dirty="0" err="1" smtClean="0">
                <a:solidFill>
                  <a:schemeClr val="tx1"/>
                </a:solidFill>
                <a:latin typeface="Times New Roman" pitchFamily="18" charset="0"/>
                <a:cs typeface="Times New Roman" pitchFamily="18" charset="0"/>
              </a:rPr>
              <a:t>ng</a:t>
            </a:r>
            <a:r>
              <a:rPr lang="en-IN" sz="1800" dirty="0" smtClean="0">
                <a:solidFill>
                  <a:schemeClr val="tx1"/>
                </a:solidFill>
                <a:latin typeface="Times New Roman" pitchFamily="18" charset="0"/>
                <a:cs typeface="Times New Roman" pitchFamily="18" charset="0"/>
              </a:rPr>
              <a:t>/mg), bovine </a:t>
            </a:r>
            <a:r>
              <a:rPr lang="en-IN" sz="1800" dirty="0" err="1" smtClean="0">
                <a:solidFill>
                  <a:schemeClr val="tx1"/>
                </a:solidFill>
                <a:latin typeface="Times New Roman" pitchFamily="18" charset="0"/>
                <a:cs typeface="Times New Roman" pitchFamily="18" charset="0"/>
              </a:rPr>
              <a:t>IgG</a:t>
            </a:r>
            <a:r>
              <a:rPr lang="en-IN" sz="1800" dirty="0" smtClean="0">
                <a:solidFill>
                  <a:schemeClr val="tx1"/>
                </a:solidFill>
                <a:latin typeface="Times New Roman" pitchFamily="18" charset="0"/>
                <a:cs typeface="Times New Roman" pitchFamily="18" charset="0"/>
              </a:rPr>
              <a:t> (maximum of 30 </a:t>
            </a:r>
            <a:r>
              <a:rPr lang="en-IN" sz="1800" dirty="0" err="1" smtClean="0">
                <a:solidFill>
                  <a:schemeClr val="tx1"/>
                </a:solidFill>
                <a:latin typeface="Times New Roman" pitchFamily="18" charset="0"/>
                <a:cs typeface="Times New Roman" pitchFamily="18" charset="0"/>
              </a:rPr>
              <a:t>ng</a:t>
            </a:r>
            <a:r>
              <a:rPr lang="en-IN" sz="1800" dirty="0" smtClean="0">
                <a:solidFill>
                  <a:schemeClr val="tx1"/>
                </a:solidFill>
                <a:latin typeface="Times New Roman" pitchFamily="18" charset="0"/>
                <a:cs typeface="Times New Roman" pitchFamily="18" charset="0"/>
              </a:rPr>
              <a:t>/mg), and protein from BHK-cells and media (maximum of 19ng/mg).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Form : </a:t>
            </a:r>
            <a:r>
              <a:rPr lang="en-IN" sz="1800" dirty="0" smtClean="0">
                <a:solidFill>
                  <a:schemeClr val="tx1"/>
                </a:solidFill>
                <a:latin typeface="Times New Roman" pitchFamily="18" charset="0"/>
                <a:cs typeface="Times New Roman" pitchFamily="18" charset="0"/>
              </a:rPr>
              <a:t>sterile, white lyophilized powder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Route of administration : </a:t>
            </a:r>
            <a:r>
              <a:rPr lang="en-IN" sz="1800" dirty="0" smtClean="0">
                <a:solidFill>
                  <a:schemeClr val="tx1"/>
                </a:solidFill>
                <a:latin typeface="Times New Roman" pitchFamily="18" charset="0"/>
                <a:cs typeface="Times New Roman" pitchFamily="18" charset="0"/>
              </a:rPr>
              <a:t>injection </a:t>
            </a:r>
            <a:r>
              <a:rPr lang="en-US" sz="4800" b="1" dirty="0" smtClean="0">
                <a:solidFill>
                  <a:schemeClr val="tx1"/>
                </a:solidFill>
                <a:latin typeface="Times New Roman" pitchFamily="18" charset="0"/>
                <a:cs typeface="Times New Roman" pitchFamily="18" charset="0"/>
              </a:rPr>
              <a:t/>
            </a:r>
            <a:br>
              <a:rPr lang="en-US" sz="4800" b="1" dirty="0" smtClean="0">
                <a:solidFill>
                  <a:schemeClr val="tx1"/>
                </a:solidFill>
                <a:latin typeface="Times New Roman" pitchFamily="18" charset="0"/>
                <a:cs typeface="Times New Roman" pitchFamily="18" charset="0"/>
              </a:rPr>
            </a:b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285992"/>
            <a:ext cx="7620000" cy="2654296"/>
          </a:xfrm>
        </p:spPr>
        <p:txBody>
          <a:bodyPr/>
          <a:lstStyle/>
          <a:p>
            <a:r>
              <a:rPr lang="en-US" sz="3200" b="1" dirty="0" smtClean="0">
                <a:solidFill>
                  <a:schemeClr val="tx1"/>
                </a:solidFill>
                <a:latin typeface="Times New Roman" pitchFamily="18" charset="0"/>
                <a:cs typeface="Times New Roman" pitchFamily="18" charset="0"/>
              </a:rPr>
              <a:t>Dosage :</a:t>
            </a:r>
            <a:br>
              <a:rPr lang="en-US" sz="32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For bleeding episodes, the recommended dose of </a:t>
            </a:r>
            <a:r>
              <a:rPr lang="en-IN" sz="1800" dirty="0" err="1" smtClean="0">
                <a:solidFill>
                  <a:schemeClr val="tx1"/>
                </a:solidFill>
                <a:latin typeface="Times New Roman" pitchFamily="18" charset="0"/>
                <a:cs typeface="Times New Roman" pitchFamily="18" charset="0"/>
              </a:rPr>
              <a:t>NovoSeven</a:t>
            </a:r>
            <a:r>
              <a:rPr lang="en-IN" sz="1800" dirty="0" smtClean="0">
                <a:solidFill>
                  <a:schemeClr val="tx1"/>
                </a:solidFill>
                <a:latin typeface="Times New Roman" pitchFamily="18" charset="0"/>
                <a:cs typeface="Times New Roman" pitchFamily="18" charset="0"/>
              </a:rPr>
              <a:t> (coagulation factor </a:t>
            </a:r>
            <a:r>
              <a:rPr lang="en-IN" sz="1800" dirty="0" err="1" smtClean="0">
                <a:solidFill>
                  <a:schemeClr val="tx1"/>
                </a:solidFill>
                <a:latin typeface="Times New Roman" pitchFamily="18" charset="0"/>
                <a:cs typeface="Times New Roman" pitchFamily="18" charset="0"/>
              </a:rPr>
              <a:t>viia</a:t>
            </a:r>
            <a:r>
              <a:rPr lang="en-IN" sz="1800" dirty="0" smtClean="0">
                <a:solidFill>
                  <a:schemeClr val="tx1"/>
                </a:solidFill>
                <a:latin typeface="Times New Roman" pitchFamily="18" charset="0"/>
                <a:cs typeface="Times New Roman" pitchFamily="18" charset="0"/>
              </a:rPr>
              <a:t> (recombinant)) for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or B patients with inhibitors is 90 </a:t>
            </a:r>
            <a:r>
              <a:rPr lang="en-IN" sz="1800" dirty="0" err="1" smtClean="0">
                <a:solidFill>
                  <a:schemeClr val="tx1"/>
                </a:solidFill>
                <a:latin typeface="Times New Roman" pitchFamily="18" charset="0"/>
                <a:cs typeface="Times New Roman" pitchFamily="18" charset="0"/>
              </a:rPr>
              <a:t>μg</a:t>
            </a:r>
            <a:r>
              <a:rPr lang="en-IN" sz="1800" dirty="0" smtClean="0">
                <a:solidFill>
                  <a:schemeClr val="tx1"/>
                </a:solidFill>
                <a:latin typeface="Times New Roman" pitchFamily="18" charset="0"/>
                <a:cs typeface="Times New Roman" pitchFamily="18" charset="0"/>
              </a:rPr>
              <a:t>/kg given every two hours by bolus infusion until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is achieved, or until the treatment has been judged to be inadequate. Doses between 35 and 120 </a:t>
            </a:r>
            <a:r>
              <a:rPr lang="en-IN" sz="1800" dirty="0" err="1" smtClean="0">
                <a:solidFill>
                  <a:schemeClr val="tx1"/>
                </a:solidFill>
                <a:latin typeface="Times New Roman" pitchFamily="18" charset="0"/>
                <a:cs typeface="Times New Roman" pitchFamily="18" charset="0"/>
              </a:rPr>
              <a:t>μg</a:t>
            </a:r>
            <a:r>
              <a:rPr lang="en-IN" sz="1800" dirty="0" smtClean="0">
                <a:solidFill>
                  <a:schemeClr val="tx1"/>
                </a:solidFill>
                <a:latin typeface="Times New Roman" pitchFamily="18" charset="0"/>
                <a:cs typeface="Times New Roman" pitchFamily="18" charset="0"/>
              </a:rPr>
              <a:t>/kg have been used successfully in clinical trials for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A or B patients with inhibitors, and both the dose and administration interval may be adjusted based on the severity of the bleeding and degree of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achieved. For surgical interventions, an initial dose of 90 </a:t>
            </a:r>
            <a:r>
              <a:rPr lang="en-IN" sz="1800" dirty="0" err="1" smtClean="0">
                <a:solidFill>
                  <a:schemeClr val="tx1"/>
                </a:solidFill>
                <a:latin typeface="Times New Roman" pitchFamily="18" charset="0"/>
                <a:cs typeface="Times New Roman" pitchFamily="18" charset="0"/>
              </a:rPr>
              <a:t>μg</a:t>
            </a:r>
            <a:r>
              <a:rPr lang="en-IN" sz="1800" dirty="0" smtClean="0">
                <a:solidFill>
                  <a:schemeClr val="tx1"/>
                </a:solidFill>
                <a:latin typeface="Times New Roman" pitchFamily="18" charset="0"/>
                <a:cs typeface="Times New Roman" pitchFamily="18" charset="0"/>
              </a:rPr>
              <a:t> per kg body weight should be given immediately before the intervention and repeated at 2-hour intervals for the duration of the surgery. For minor surgery, post-surgical dosing by bolus infusion should occur at 2-hour intervals for the first 48 hours and then at 2- to 6-hour intervals until healing has occurred. For major surgery, post-surgical dosing by bolus infusion should occur at 2 hour intervals for 5 days, followed by 4 hour intervals until healing has occurred. Additional bolus doses should be administered if required. The recommended dose range for the treatment of patients with acquired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is 70-90 </a:t>
            </a:r>
            <a:r>
              <a:rPr lang="en-IN" sz="1800" dirty="0" err="1" smtClean="0">
                <a:solidFill>
                  <a:schemeClr val="tx1"/>
                </a:solidFill>
                <a:latin typeface="Times New Roman" pitchFamily="18" charset="0"/>
                <a:cs typeface="Times New Roman" pitchFamily="18" charset="0"/>
              </a:rPr>
              <a:t>μg</a:t>
            </a:r>
            <a:r>
              <a:rPr lang="en-IN" sz="1800" dirty="0" smtClean="0">
                <a:solidFill>
                  <a:schemeClr val="tx1"/>
                </a:solidFill>
                <a:latin typeface="Times New Roman" pitchFamily="18" charset="0"/>
                <a:cs typeface="Times New Roman" pitchFamily="18" charset="0"/>
              </a:rPr>
              <a:t>/kg repeated every 2-3 hours until </a:t>
            </a:r>
            <a:r>
              <a:rPr lang="en-IN" sz="1800" dirty="0" err="1" smtClean="0">
                <a:solidFill>
                  <a:schemeClr val="tx1"/>
                </a:solidFill>
                <a:latin typeface="Times New Roman" pitchFamily="18" charset="0"/>
                <a:cs typeface="Times New Roman" pitchFamily="18" charset="0"/>
              </a:rPr>
              <a:t>hemostasis</a:t>
            </a:r>
            <a:r>
              <a:rPr lang="en-IN" sz="1800" dirty="0" smtClean="0">
                <a:solidFill>
                  <a:schemeClr val="tx1"/>
                </a:solidFill>
                <a:latin typeface="Times New Roman" pitchFamily="18" charset="0"/>
                <a:cs typeface="Times New Roman" pitchFamily="18" charset="0"/>
              </a:rPr>
              <a:t> is achieved. The minimum effective dose in acquired </a:t>
            </a:r>
            <a:r>
              <a:rPr lang="en-IN" sz="1800" dirty="0" err="1" smtClean="0">
                <a:solidFill>
                  <a:schemeClr val="tx1"/>
                </a:solidFill>
                <a:latin typeface="Times New Roman" pitchFamily="18" charset="0"/>
                <a:cs typeface="Times New Roman" pitchFamily="18" charset="0"/>
              </a:rPr>
              <a:t>hemophilia</a:t>
            </a:r>
            <a:r>
              <a:rPr lang="en-IN" sz="1800" dirty="0" smtClean="0">
                <a:solidFill>
                  <a:schemeClr val="tx1"/>
                </a:solidFill>
                <a:latin typeface="Times New Roman" pitchFamily="18" charset="0"/>
                <a:cs typeface="Times New Roman" pitchFamily="18" charset="0"/>
              </a:rPr>
              <a:t> has not been determined.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
            </a:r>
            <a:br>
              <a:rPr lang="en-US" sz="2400" b="1" dirty="0" smtClean="0">
                <a:solidFill>
                  <a:schemeClr val="tx1"/>
                </a:solidFill>
                <a:latin typeface="Times New Roman" pitchFamily="18" charset="0"/>
                <a:cs typeface="Times New Roman" pitchFamily="18" charset="0"/>
              </a:rPr>
            </a:br>
            <a:r>
              <a:rPr lang="en-US" sz="2400" b="1" dirty="0" smtClean="0">
                <a:solidFill>
                  <a:schemeClr val="tx1"/>
                </a:solidFill>
                <a:latin typeface="Times New Roman" pitchFamily="18" charset="0"/>
                <a:cs typeface="Times New Roman" pitchFamily="18" charset="0"/>
              </a:rPr>
              <a:t>Contraindication </a:t>
            </a:r>
            <a:r>
              <a:rPr lang="en-US" sz="1800" b="1" dirty="0" smtClean="0">
                <a:solidFill>
                  <a:schemeClr val="tx1"/>
                </a:solidFill>
                <a:latin typeface="Times New Roman" pitchFamily="18" charset="0"/>
                <a:cs typeface="Times New Roman" pitchFamily="18" charset="0"/>
              </a:rPr>
              <a:t>: </a:t>
            </a:r>
            <a:br>
              <a:rPr lang="en-US" sz="1800" b="1" dirty="0" smtClean="0">
                <a:solidFill>
                  <a:schemeClr val="tx1"/>
                </a:solidFill>
                <a:latin typeface="Times New Roman" pitchFamily="18" charset="0"/>
                <a:cs typeface="Times New Roman" pitchFamily="18" charset="0"/>
              </a:rPr>
            </a:br>
            <a:r>
              <a:rPr lang="en-IN" sz="1800" dirty="0" smtClean="0">
                <a:solidFill>
                  <a:schemeClr val="tx1"/>
                </a:solidFill>
                <a:latin typeface="Times New Roman" pitchFamily="18" charset="0"/>
                <a:cs typeface="Times New Roman" pitchFamily="18" charset="0"/>
              </a:rPr>
              <a:t> Hypersensitivity </a:t>
            </a:r>
            <a:r>
              <a:rPr lang="en-US" sz="1800" b="1" dirty="0" smtClean="0">
                <a:solidFill>
                  <a:schemeClr val="tx1"/>
                </a:solidFill>
                <a:latin typeface="Times New Roman" pitchFamily="18" charset="0"/>
                <a:cs typeface="Times New Roman" pitchFamily="18" charset="0"/>
              </a:rPr>
              <a:t/>
            </a:r>
            <a:br>
              <a:rPr lang="en-US" sz="1800" b="1" dirty="0" smtClean="0">
                <a:solidFill>
                  <a:schemeClr val="tx1"/>
                </a:solidFill>
                <a:latin typeface="Times New Roman" pitchFamily="18" charset="0"/>
                <a:cs typeface="Times New Roman" pitchFamily="18" charset="0"/>
              </a:rPr>
            </a:br>
            <a:endParaRPr lang="en-IN" dirty="0">
              <a:solidFill>
                <a:schemeClr val="tx1"/>
              </a:solidFill>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189</TotalTime>
  <Words>659</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Coagulation factor VIIa </vt:lpstr>
      <vt:lpstr>PowerPoint Presentation</vt:lpstr>
      <vt:lpstr>PowerPoint Presentation</vt:lpstr>
      <vt:lpstr>PowerPoint Presentation</vt:lpstr>
      <vt:lpstr>PowerPoint Presentation</vt:lpstr>
      <vt:lpstr>PowerPoint Presentation</vt:lpstr>
      <vt:lpstr>PowerPoint Presentation</vt:lpstr>
      <vt:lpstr>Used for/Prescribed for : Treatment of bleeding and prevention of bleeding for surgeries and procedures in adults and children with hemophilia A or B with inhibitors, congenital Factor VII (FVII) deficiency, and people with Glanzmann’s thrombasthenia who have a decreased or absent response to platelet transfusions     Treatment of bleeding and prevention of bleeding for surgeries and procedures in adults with acquired hemophilia Formulation : each vial contains approximately 0. 6 mg/mL NovoSeven (coagulation factor viia recombinant) (corresponding to 600 μg/mL). The reconstituted vials have a pH of approximately 5. 5 in sodium chloride (3 mg/mL), calcium chloride dihydrate (1. 5 mg/mL), glycylglycine (1. 3 mg/mL), polysorbate 80 (0. 1 mg/mL), and mannitol (30 mg/mL).  NovoSeven (coagulation factor viia recombinant) contains trace amounts of proteins derived from the manufacturing and purification processes such as mouse IgG (maximum of 1. 2 ng/mg), bovine IgG (maximum of 30 ng/mg), and protein from BHK-cells and media (maximum of 19ng/mg).  Form : sterile, white lyophilized powder  Route of administration : injection  </vt:lpstr>
      <vt:lpstr>Dosage : For bleeding episodes, the recommended dose of NovoSeven (coagulation factor viia (recombinant)) for hemophilia A or B patients with inhibitors is 90 μg/kg given every two hours by bolus infusion until hemostasis is achieved, or until the treatment has been judged to be inadequate. Doses between 35 and 120 μg/kg have been used successfully in clinical trials for hemophilia A or B patients with inhibitors, and both the dose and administration interval may be adjusted based on the severity of the bleeding and degree of hemostasis achieved. For surgical interventions, an initial dose of 90 μg per kg body weight should be given immediately before the intervention and repeated at 2-hour intervals for the duration of the surgery. For minor surgery, post-surgical dosing by bolus infusion should occur at 2-hour intervals for the first 48 hours and then at 2- to 6-hour intervals until healing has occurred. For major surgery, post-surgical dosing by bolus infusion should occur at 2 hour intervals for 5 days, followed by 4 hour intervals until healing has occurred. Additional bolus doses should be administered if required. The recommended dose range for the treatment of patients with acquired hemophilia is 70-90 μg/kg repeated every 2-3 hours until hemostasis is achieved. The minimum effective dose in acquired hemophilia has not been determined.    Contraindication :   Hypersensitivity  </vt:lpstr>
      <vt:lpstr>Side effects :   Severe allergic reactions (rash; hives; itching; difficulty breathing; tightness in the chest; swelling of the mouth, face, lips, or tongue); bleeding at the injection site; bloody stools; calf or stomach pain, tenderness, or swelling; chest pain; confusion; dizziness; fainting; numbness of an arm or leg; one-sided weakness; shortness of breath; sudden severe headache or vomiting; swelling; uncontrolled bleeding; vision or speech changes; vomiting blood or material that looks like coffee grounds; wheezing.   Drug interaction :  A total of 3 drugs (11 brand and generic names) are known to interact with Novoseven (coagulation factor viia) among which 2 drug (9 brand and generic names) shows moderate interaction and 1 (2 brand and generic names) shows minor interactiion  .    </vt:lpstr>
      <vt:lpstr>PowerPoint Presentation</vt:lpstr>
      <vt:lpstr>References : http://www.novosevenrt.com/ http://www.novonordisk.co.in/documents/article_page/document/Haemostasis_FAQ.asp http://www.rxlist.com/novoseven-drug.htm  http://www.rxlist.com/novoseven-drug/indications-dosage.htm http://www.drugs.com/cdi/novoseven.html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Lepirudin</dc:title>
  <dc:creator>Lubna</dc:creator>
  <cp:lastModifiedBy>salaman</cp:lastModifiedBy>
  <cp:revision>26</cp:revision>
  <dcterms:created xsi:type="dcterms:W3CDTF">2014-12-29T07:14:40Z</dcterms:created>
  <dcterms:modified xsi:type="dcterms:W3CDTF">2015-01-11T14:02:16Z</dcterms:modified>
</cp:coreProperties>
</file>